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theme/themeOverride1.xml" ContentType="application/vnd.openxmlformats-officedocument.themeOverride+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6" r:id="rId2"/>
    <p:sldId id="264" r:id="rId3"/>
    <p:sldId id="267" r:id="rId4"/>
    <p:sldId id="270" r:id="rId5"/>
    <p:sldId id="261" r:id="rId6"/>
    <p:sldId id="266" r:id="rId7"/>
    <p:sldId id="275" r:id="rId8"/>
    <p:sldId id="274" r:id="rId9"/>
    <p:sldId id="262" r:id="rId10"/>
    <p:sldId id="268" r:id="rId11"/>
    <p:sldId id="269" r:id="rId12"/>
    <p:sldId id="272" r:id="rId13"/>
    <p:sldId id="273" r:id="rId14"/>
  </p:sldIdLst>
  <p:sldSz cx="9144000" cy="6858000" type="screen4x3"/>
  <p:notesSz cx="6858000" cy="9144000"/>
  <p:custDataLst>
    <p:tags r:id="rId15"/>
  </p:custData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BC1604"/>
    <a:srgbClr val="EAEA22"/>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9" name="Title 28"/>
          <p:cNvSpPr>
            <a:spLocks noGrp="1"/>
          </p:cNvSpPr>
          <p:nvPr>
            <p:ph type="ctrTitle"/>
          </p:nvPr>
        </p:nvSpPr>
        <p:spPr>
          <a:xfrm>
            <a:off x="381000" y="4853411"/>
            <a:ext cx="8458200" cy="1222375"/>
          </a:xfrm>
        </p:spPr>
        <p:txBody>
          <a:bodyPr anchor="t"/>
          <a:lstStyle/>
          <a:p>
            <a:r>
              <a:rPr lang="en-US" smtClean="0"/>
              <a:t>Click to edit Master title style</a:t>
            </a:r>
            <a:endParaRPr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5" name="Date Placeholder 15"/>
          <p:cNvSpPr>
            <a:spLocks noGrp="1"/>
          </p:cNvSpPr>
          <p:nvPr>
            <p:ph type="dt" sz="half" idx="10"/>
          </p:nvPr>
        </p:nvSpPr>
        <p:spPr/>
        <p:txBody>
          <a:bodyPr/>
          <a:lstStyle>
            <a:lvl1pPr>
              <a:defRPr/>
            </a:lvl1pPr>
          </a:lstStyle>
          <a:p>
            <a:pPr>
              <a:defRPr/>
            </a:pPr>
            <a:fld id="{A861F4A2-B2B3-426D-B328-009E522B22A5}" type="datetimeFigureOut">
              <a:rPr lang="en-US"/>
              <a:pPr>
                <a:defRPr/>
              </a:pPr>
              <a:t>1/19/2017</a:t>
            </a:fld>
            <a:endParaRPr lang="en-US"/>
          </a:p>
        </p:txBody>
      </p:sp>
      <p:sp>
        <p:nvSpPr>
          <p:cNvPr id="6" name="Footer Placeholder 1"/>
          <p:cNvSpPr>
            <a:spLocks noGrp="1"/>
          </p:cNvSpPr>
          <p:nvPr>
            <p:ph type="ftr" sz="quarter" idx="11"/>
          </p:nvPr>
        </p:nvSpPr>
        <p:spPr/>
        <p:txBody>
          <a:bodyPr/>
          <a:lstStyle>
            <a:lvl1pPr>
              <a:defRPr/>
            </a:lvl1pPr>
          </a:lstStyle>
          <a:p>
            <a:pPr>
              <a:defRPr/>
            </a:pPr>
            <a:endParaRPr lang="en-US"/>
          </a:p>
        </p:txBody>
      </p:sp>
      <p:sp>
        <p:nvSpPr>
          <p:cNvPr id="7" name="Slide Number Placeholder 14"/>
          <p:cNvSpPr>
            <a:spLocks noGrp="1"/>
          </p:cNvSpPr>
          <p:nvPr>
            <p:ph type="sldNum" sz="quarter" idx="12"/>
          </p:nvPr>
        </p:nvSpPr>
        <p:spPr>
          <a:xfrm>
            <a:off x="8229600" y="6473825"/>
            <a:ext cx="758825" cy="247650"/>
          </a:xfrm>
        </p:spPr>
        <p:txBody>
          <a:bodyPr/>
          <a:lstStyle>
            <a:lvl1pPr>
              <a:defRPr/>
            </a:lvl1pPr>
          </a:lstStyle>
          <a:p>
            <a:pPr>
              <a:defRPr/>
            </a:pPr>
            <a:fld id="{6C1D8A57-5A4E-4E8E-90EA-53C2B6DC131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0"/>
          <p:cNvSpPr>
            <a:spLocks noGrp="1"/>
          </p:cNvSpPr>
          <p:nvPr>
            <p:ph type="dt" sz="half" idx="10"/>
          </p:nvPr>
        </p:nvSpPr>
        <p:spPr/>
        <p:txBody>
          <a:bodyPr/>
          <a:lstStyle>
            <a:lvl1pPr>
              <a:defRPr/>
            </a:lvl1pPr>
          </a:lstStyle>
          <a:p>
            <a:pPr>
              <a:defRPr/>
            </a:pPr>
            <a:fld id="{7AA3713E-4F98-4E49-A462-C2AE115ABCE2}" type="datetimeFigureOut">
              <a:rPr lang="en-US"/>
              <a:pPr>
                <a:defRPr/>
              </a:pPr>
              <a:t>1/19/2017</a:t>
            </a:fld>
            <a:endParaRPr lang="en-US"/>
          </a:p>
        </p:txBody>
      </p:sp>
      <p:sp>
        <p:nvSpPr>
          <p:cNvPr id="5" name="Footer Placeholder 27"/>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9A5B340C-7F14-44D1-B9E6-D6A54410C805}"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31AC933-E35B-4642-9D35-9544AB68B99A}" type="datetimeFigureOut">
              <a:rPr lang="en-US"/>
              <a:pPr>
                <a:defRPr/>
              </a:pPr>
              <a:t>1/19/2017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EB7B5B3-ED57-487D-9944-A9E56E94CA1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smtClean="0"/>
              <a:t>Click to edit Master title style</a:t>
            </a:r>
            <a:endParaRPr lang="en-US"/>
          </a:p>
        </p:txBody>
      </p:sp>
      <p:sp>
        <p:nvSpPr>
          <p:cNvPr id="27" name="Content Placeholder 26"/>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fld id="{168EA70A-46FD-44E5-86D7-904BB99E44A1}" type="datetimeFigureOut">
              <a:rPr lang="en-US"/>
              <a:pPr>
                <a:defRPr/>
              </a:pPr>
              <a:t>1/19/2017</a:t>
            </a:fld>
            <a:endParaRPr lang="en-US"/>
          </a:p>
        </p:txBody>
      </p:sp>
      <p:sp>
        <p:nvSpPr>
          <p:cNvPr id="5" name="Footer Placeholder 18"/>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6" name="Slide Number Placeholder 15"/>
          <p:cNvSpPr>
            <a:spLocks noGrp="1"/>
          </p:cNvSpPr>
          <p:nvPr>
            <p:ph type="sldNum" sz="quarter" idx="12"/>
          </p:nvPr>
        </p:nvSpPr>
        <p:spPr>
          <a:xfrm>
            <a:off x="8229600" y="6473825"/>
            <a:ext cx="758825" cy="247650"/>
          </a:xfrm>
        </p:spPr>
        <p:txBody>
          <a:bodyPr/>
          <a:lstStyle>
            <a:lvl1pPr>
              <a:defRPr/>
            </a:lvl1pPr>
          </a:lstStyle>
          <a:p>
            <a:pPr>
              <a:defRPr/>
            </a:pPr>
            <a:fld id="{0A59C59C-58BC-4362-A6BC-E102FF7FEC14}"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smtClean="0"/>
              <a:t>Click to edit Master title style</a:t>
            </a:r>
            <a:endParaRPr lang="en-US"/>
          </a:p>
        </p:txBody>
      </p:sp>
      <p:sp>
        <p:nvSpPr>
          <p:cNvPr id="5" name="Date Placeholder 18"/>
          <p:cNvSpPr>
            <a:spLocks noGrp="1"/>
          </p:cNvSpPr>
          <p:nvPr>
            <p:ph type="dt" sz="half" idx="10"/>
          </p:nvPr>
        </p:nvSpPr>
        <p:spPr/>
        <p:txBody>
          <a:bodyPr/>
          <a:lstStyle>
            <a:lvl1pPr>
              <a:defRPr/>
            </a:lvl1pPr>
          </a:lstStyle>
          <a:p>
            <a:pPr>
              <a:defRPr/>
            </a:pPr>
            <a:fld id="{C75C2236-D3B1-4B2F-B6F5-F84A628B6095}" type="datetimeFigureOut">
              <a:rPr lang="en-US"/>
              <a:pPr>
                <a:defRPr/>
              </a:pPr>
              <a:t>1/19/2017</a:t>
            </a:fld>
            <a:endParaRPr lang="en-US"/>
          </a:p>
        </p:txBody>
      </p:sp>
      <p:sp>
        <p:nvSpPr>
          <p:cNvPr id="7" name="Footer Placeholder 10"/>
          <p:cNvSpPr>
            <a:spLocks noGrp="1"/>
          </p:cNvSpPr>
          <p:nvPr>
            <p:ph type="ftr" sz="quarter" idx="11"/>
          </p:nvPr>
        </p:nvSpPr>
        <p:spPr/>
        <p:txBody>
          <a:bodyPr/>
          <a:lstStyle>
            <a:lvl1pPr>
              <a:defRPr/>
            </a:lvl1pPr>
          </a:lstStyle>
          <a:p>
            <a:pPr>
              <a:defRPr/>
            </a:pPr>
            <a:endParaRPr lang="en-US"/>
          </a:p>
        </p:txBody>
      </p:sp>
      <p:sp>
        <p:nvSpPr>
          <p:cNvPr id="9" name="Slide Number Placeholder 15"/>
          <p:cNvSpPr>
            <a:spLocks noGrp="1"/>
          </p:cNvSpPr>
          <p:nvPr>
            <p:ph type="sldNum" sz="quarter" idx="12"/>
          </p:nvPr>
        </p:nvSpPr>
        <p:spPr/>
        <p:txBody>
          <a:bodyPr/>
          <a:lstStyle>
            <a:lvl1pPr>
              <a:defRPr/>
            </a:lvl1pPr>
          </a:lstStyle>
          <a:p>
            <a:pPr>
              <a:defRPr/>
            </a:pPr>
            <a:fld id="{A1C1E015-0BB8-4BFB-B0DD-2F9BB2F67C5F}"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0"/>
          <p:cNvSpPr>
            <a:spLocks noGrp="1"/>
          </p:cNvSpPr>
          <p:nvPr>
            <p:ph type="dt" sz="half" idx="10"/>
          </p:nvPr>
        </p:nvSpPr>
        <p:spPr/>
        <p:txBody>
          <a:bodyPr/>
          <a:lstStyle>
            <a:lvl1pPr>
              <a:defRPr/>
            </a:lvl1pPr>
          </a:lstStyle>
          <a:p>
            <a:pPr>
              <a:defRPr/>
            </a:pPr>
            <a:fld id="{2447F401-4C95-4785-92A2-69688B41C25D}" type="datetimeFigureOut">
              <a:rPr lang="en-US"/>
              <a:pPr>
                <a:defRPr/>
              </a:pPr>
              <a:t>1/19/2017</a:t>
            </a:fld>
            <a:endParaRPr lang="en-US"/>
          </a:p>
        </p:txBody>
      </p:sp>
      <p:sp>
        <p:nvSpPr>
          <p:cNvPr id="6" name="Footer Placeholder 27"/>
          <p:cNvSpPr>
            <a:spLocks noGrp="1"/>
          </p:cNvSpPr>
          <p:nvPr>
            <p:ph type="ftr" sz="quarter" idx="11"/>
          </p:nvPr>
        </p:nvSpPr>
        <p:spPr/>
        <p:txBody>
          <a:bodyPr/>
          <a:lstStyle>
            <a:lvl1pPr>
              <a:defRPr/>
            </a:lvl1pPr>
          </a:lstStyle>
          <a:p>
            <a:pPr>
              <a:defRPr/>
            </a:pPr>
            <a:endParaRPr lang="en-US"/>
          </a:p>
        </p:txBody>
      </p:sp>
      <p:sp>
        <p:nvSpPr>
          <p:cNvPr id="7" name="Slide Number Placeholder 4"/>
          <p:cNvSpPr>
            <a:spLocks noGrp="1"/>
          </p:cNvSpPr>
          <p:nvPr>
            <p:ph type="sldNum" sz="quarter" idx="12"/>
          </p:nvPr>
        </p:nvSpPr>
        <p:spPr/>
        <p:txBody>
          <a:bodyPr/>
          <a:lstStyle>
            <a:lvl1pPr>
              <a:defRPr/>
            </a:lvl1pPr>
          </a:lstStyle>
          <a:p>
            <a:pPr>
              <a:defRPr/>
            </a:pPr>
            <a:fld id="{844838A8-DED3-4B97-81C7-927D40A9E4A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9" name="Title 28"/>
          <p:cNvSpPr>
            <a:spLocks noGrp="1"/>
          </p:cNvSpPr>
          <p:nvPr>
            <p:ph type="title"/>
          </p:nvPr>
        </p:nvSpPr>
        <p:spPr>
          <a:xfrm>
            <a:off x="304800" y="5410200"/>
            <a:ext cx="8610600" cy="882650"/>
          </a:xfrm>
        </p:spPr>
        <p:txBody>
          <a:bodyPr/>
          <a:lstStyle>
            <a:lvl1pPr>
              <a:defRPr/>
            </a:lvl1pPr>
          </a:lstStyle>
          <a:p>
            <a:r>
              <a:rPr lang="en-US" smtClean="0"/>
              <a:t>Click to edit Master title style</a:t>
            </a:r>
            <a:endParaRPr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9"/>
          <p:cNvSpPr>
            <a:spLocks noGrp="1"/>
          </p:cNvSpPr>
          <p:nvPr>
            <p:ph type="dt" sz="half" idx="10"/>
          </p:nvPr>
        </p:nvSpPr>
        <p:spPr/>
        <p:txBody>
          <a:bodyPr/>
          <a:lstStyle>
            <a:lvl1pPr>
              <a:defRPr/>
            </a:lvl1pPr>
          </a:lstStyle>
          <a:p>
            <a:pPr>
              <a:defRPr/>
            </a:pPr>
            <a:fld id="{2115F831-D193-479B-BC67-62C00474A7ED}" type="datetimeFigureOut">
              <a:rPr lang="en-US"/>
              <a:pPr>
                <a:defRPr/>
              </a:pPr>
              <a:t>1/19/2017</a:t>
            </a:fld>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a:xfrm>
            <a:off x="8229600" y="6477000"/>
            <a:ext cx="762000" cy="247650"/>
          </a:xfrm>
        </p:spPr>
        <p:txBody>
          <a:bodyPr/>
          <a:lstStyle>
            <a:lvl1pPr>
              <a:defRPr/>
            </a:lvl1pPr>
          </a:lstStyle>
          <a:p>
            <a:pPr>
              <a:defRPr/>
            </a:pPr>
            <a:fld id="{FAE9458D-12E9-470C-8697-1DABF57D7D0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3" name="Date Placeholder 10"/>
          <p:cNvSpPr>
            <a:spLocks noGrp="1"/>
          </p:cNvSpPr>
          <p:nvPr>
            <p:ph type="dt" sz="half" idx="10"/>
          </p:nvPr>
        </p:nvSpPr>
        <p:spPr/>
        <p:txBody>
          <a:bodyPr/>
          <a:lstStyle>
            <a:lvl1pPr>
              <a:defRPr/>
            </a:lvl1pPr>
          </a:lstStyle>
          <a:p>
            <a:pPr>
              <a:defRPr/>
            </a:pPr>
            <a:fld id="{17B2BEA2-A2FB-44E6-B725-0759E27537B5}" type="datetimeFigureOut">
              <a:rPr lang="en-US"/>
              <a:pPr>
                <a:defRPr/>
              </a:pPr>
              <a:t>1/19/2017</a:t>
            </a:fld>
            <a:endParaRPr lang="en-US"/>
          </a:p>
        </p:txBody>
      </p:sp>
      <p:sp>
        <p:nvSpPr>
          <p:cNvPr id="4" name="Footer Placeholder 27"/>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AC748C0A-917E-4108-9874-B07BBEA8CBB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p:cNvSpPr>
            <a:spLocks noGrp="1"/>
          </p:cNvSpPr>
          <p:nvPr>
            <p:ph type="dt" sz="half" idx="10"/>
          </p:nvPr>
        </p:nvSpPr>
        <p:spPr/>
        <p:txBody>
          <a:bodyPr/>
          <a:lstStyle>
            <a:lvl1pPr>
              <a:defRPr/>
            </a:lvl1pPr>
          </a:lstStyle>
          <a:p>
            <a:pPr>
              <a:defRPr/>
            </a:pPr>
            <a:fld id="{DC13B62C-E4D7-4258-BFBF-0F483A3EAC3A}" type="datetimeFigureOut">
              <a:rPr lang="en-US"/>
              <a:pPr>
                <a:defRPr/>
              </a:pPr>
              <a:t>1/19/2017</a:t>
            </a:fld>
            <a:endParaRPr lang="en-US"/>
          </a:p>
        </p:txBody>
      </p:sp>
      <p:sp>
        <p:nvSpPr>
          <p:cNvPr id="3" name="Footer Placeholder 23"/>
          <p:cNvSpPr>
            <a:spLocks noGrp="1"/>
          </p:cNvSpPr>
          <p:nvPr>
            <p:ph type="ftr" sz="quarter" idx="11"/>
          </p:nvPr>
        </p:nvSpPr>
        <p:spPr/>
        <p:txBody>
          <a:bodyPr/>
          <a:lstStyle>
            <a:lvl1pPr>
              <a:defRPr/>
            </a:lvl1pPr>
          </a:lstStyle>
          <a:p>
            <a:pPr>
              <a:defRPr/>
            </a:pPr>
            <a:endParaRPr lang="en-US"/>
          </a:p>
        </p:txBody>
      </p:sp>
      <p:sp>
        <p:nvSpPr>
          <p:cNvPr id="4" name="Slide Number Placeholder 6"/>
          <p:cNvSpPr>
            <a:spLocks noGrp="1"/>
          </p:cNvSpPr>
          <p:nvPr>
            <p:ph type="sldNum" sz="quarter" idx="12"/>
          </p:nvPr>
        </p:nvSpPr>
        <p:spPr/>
        <p:txBody>
          <a:bodyPr/>
          <a:lstStyle>
            <a:lvl1pPr>
              <a:defRPr/>
            </a:lvl1pPr>
          </a:lstStyle>
          <a:p>
            <a:pPr>
              <a:defRPr/>
            </a:pPr>
            <a:fld id="{37FA69A5-94FA-41D7-8414-1E32FC304A4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24"/>
          <p:cNvSpPr>
            <a:spLocks noGrp="1"/>
          </p:cNvSpPr>
          <p:nvPr>
            <p:ph type="dt" sz="half" idx="10"/>
          </p:nvPr>
        </p:nvSpPr>
        <p:spPr/>
        <p:txBody>
          <a:bodyPr/>
          <a:lstStyle>
            <a:lvl1pPr>
              <a:defRPr/>
            </a:lvl1pPr>
          </a:lstStyle>
          <a:p>
            <a:pPr>
              <a:defRPr/>
            </a:pPr>
            <a:fld id="{F1B582E8-02B8-4E87-954C-206A9665A338}" type="datetimeFigureOut">
              <a:rPr lang="en-US"/>
              <a:pPr>
                <a:defRPr/>
              </a:pPr>
              <a:t>1/19/2017</a:t>
            </a:fld>
            <a:endParaRPr lang="en-US"/>
          </a:p>
        </p:txBody>
      </p:sp>
      <p:sp>
        <p:nvSpPr>
          <p:cNvPr id="7" name="Footer Placeholder 28"/>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77F7B27A-290A-4A9C-9662-577FDA8498B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6"/>
          <p:cNvSpPr>
            <a:spLocks noGrp="1"/>
          </p:cNvSpPr>
          <p:nvPr>
            <p:ph type="dt" sz="half" idx="10"/>
          </p:nvPr>
        </p:nvSpPr>
        <p:spPr/>
        <p:txBody>
          <a:bodyPr/>
          <a:lstStyle>
            <a:lvl1pPr>
              <a:defRPr/>
            </a:lvl1pPr>
          </a:lstStyle>
          <a:p>
            <a:pPr>
              <a:defRPr/>
            </a:pPr>
            <a:fld id="{4AFEB981-0288-4851-BA55-25971726F225}" type="datetimeFigureOut">
              <a:rPr lang="en-US"/>
              <a:pPr>
                <a:defRPr/>
              </a:pPr>
              <a:t>1/19/2017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30"/>
          <p:cNvSpPr>
            <a:spLocks noGrp="1"/>
          </p:cNvSpPr>
          <p:nvPr>
            <p:ph type="sldNum" sz="quarter" idx="12"/>
          </p:nvPr>
        </p:nvSpPr>
        <p:spPr/>
        <p:txBody>
          <a:bodyPr/>
          <a:lstStyle>
            <a:lvl1pPr>
              <a:defRPr/>
            </a:lvl1pPr>
          </a:lstStyle>
          <a:p>
            <a:pPr>
              <a:defRPr/>
            </a:pPr>
            <a:fld id="{4F7D47A0-47D0-47BA-9A7E-4292EE01346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29" name="Text Placeholder 7"/>
          <p:cNvSpPr>
            <a:spLocks noGrp="1"/>
          </p:cNvSpPr>
          <p:nvPr>
            <p:ph type="body" idx="1"/>
          </p:nvPr>
        </p:nvSpPr>
        <p:spPr bwMode="auto">
          <a:xfrm>
            <a:off x="304800" y="1554163"/>
            <a:ext cx="86868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fontAlgn="auto" latinLnBrk="0" hangingPunct="1">
              <a:spcBef>
                <a:spcPts val="0"/>
              </a:spcBef>
              <a:spcAft>
                <a:spcPts val="0"/>
              </a:spcAft>
              <a:defRPr kumimoji="0" sz="1200">
                <a:solidFill>
                  <a:schemeClr val="accent1">
                    <a:shade val="75000"/>
                  </a:schemeClr>
                </a:solidFill>
                <a:latin typeface="+mn-lt"/>
                <a:cs typeface="+mn-cs"/>
              </a:defRPr>
            </a:lvl1pPr>
          </a:lstStyle>
          <a:p>
            <a:pPr>
              <a:defRPr/>
            </a:pPr>
            <a:fld id="{FDCA6DCD-B950-44B0-91C8-4D5D83CCF1BE}" type="datetimeFigureOut">
              <a:rPr lang="en-US"/>
              <a:pPr>
                <a:defRPr/>
              </a:pPr>
              <a:t>1/19/2017</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fontAlgn="auto" latinLnBrk="0" hangingPunct="1">
              <a:spcBef>
                <a:spcPts val="0"/>
              </a:spcBef>
              <a:spcAft>
                <a:spcPts val="0"/>
              </a:spcAft>
              <a:defRPr kumimoji="0" sz="1200">
                <a:solidFill>
                  <a:schemeClr val="accent1">
                    <a:shade val="75000"/>
                  </a:schemeClr>
                </a:solidFill>
                <a:latin typeface="+mn-lt"/>
                <a:cs typeface="+mn-cs"/>
              </a:defRPr>
            </a:lvl1pPr>
          </a:lstStyle>
          <a:p>
            <a:pPr>
              <a:defRPr/>
            </a:pPr>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fontAlgn="auto" latinLnBrk="0" hangingPunct="1">
              <a:spcBef>
                <a:spcPts val="0"/>
              </a:spcBef>
              <a:spcAft>
                <a:spcPts val="0"/>
              </a:spcAft>
              <a:defRPr kumimoji="0" sz="1200">
                <a:solidFill>
                  <a:schemeClr val="accent1">
                    <a:shade val="75000"/>
                  </a:schemeClr>
                </a:solidFill>
                <a:latin typeface="+mn-lt"/>
                <a:cs typeface="+mn-cs"/>
              </a:defRPr>
            </a:lvl1pPr>
          </a:lstStyle>
          <a:p>
            <a:pPr>
              <a:defRPr/>
            </a:pPr>
            <a:fld id="{40358199-83F3-40F4-B95D-E9D30E78943C}" type="slidenum">
              <a:rPr lang="en-US"/>
              <a:pPr>
                <a:defRPr/>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lang="en-US" smtClean="0"/>
              <a:t>Click to edit Master title style</a:t>
            </a:r>
            <a:endParaRPr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Tree>
  </p:cSld>
  <p:clrMap bg1="lt1" tx1="dk1" bg2="lt2" tx2="dk2" accent1="accent1" accent2="accent2" accent3="accent3" accent4="accent4" accent5="accent5" accent6="accent6" hlink="hlink" folHlink="folHlink"/>
  <p:sldLayoutIdLst>
    <p:sldLayoutId id="2147483854" r:id="rId1"/>
    <p:sldLayoutId id="2147483855" r:id="rId2"/>
    <p:sldLayoutId id="2147483856" r:id="rId3"/>
    <p:sldLayoutId id="2147483853" r:id="rId4"/>
    <p:sldLayoutId id="2147483857" r:id="rId5"/>
    <p:sldLayoutId id="2147483852" r:id="rId6"/>
    <p:sldLayoutId id="2147483858" r:id="rId7"/>
    <p:sldLayoutId id="2147483859" r:id="rId8"/>
    <p:sldLayoutId id="2147483860" r:id="rId9"/>
    <p:sldLayoutId id="2147483851" r:id="rId10"/>
    <p:sldLayoutId id="2147483861" r:id="rId11"/>
  </p:sldLayoutIdLst>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Franklin Gothic Medium" pitchFamily="34" charset="0"/>
        </a:defRPr>
      </a:lvl2pPr>
      <a:lvl3pPr algn="l" rtl="0" eaLnBrk="0" fontAlgn="base" hangingPunct="0">
        <a:spcBef>
          <a:spcPct val="0"/>
        </a:spcBef>
        <a:spcAft>
          <a:spcPct val="0"/>
        </a:spcAft>
        <a:defRPr sz="3600">
          <a:solidFill>
            <a:schemeClr val="tx2"/>
          </a:solidFill>
          <a:latin typeface="Franklin Gothic Medium" pitchFamily="34" charset="0"/>
        </a:defRPr>
      </a:lvl3pPr>
      <a:lvl4pPr algn="l" rtl="0" eaLnBrk="0" fontAlgn="base" hangingPunct="0">
        <a:spcBef>
          <a:spcPct val="0"/>
        </a:spcBef>
        <a:spcAft>
          <a:spcPct val="0"/>
        </a:spcAft>
        <a:defRPr sz="3600">
          <a:solidFill>
            <a:schemeClr val="tx2"/>
          </a:solidFill>
          <a:latin typeface="Franklin Gothic Medium" pitchFamily="34" charset="0"/>
        </a:defRPr>
      </a:lvl4pPr>
      <a:lvl5pPr algn="l" rtl="0" eaLnBrk="0" fontAlgn="base" hangingPunct="0">
        <a:spcBef>
          <a:spcPct val="0"/>
        </a:spcBef>
        <a:spcAft>
          <a:spcPct val="0"/>
        </a:spcAft>
        <a:defRPr sz="3600">
          <a:solidFill>
            <a:schemeClr val="tx2"/>
          </a:solidFill>
          <a:latin typeface="Franklin Gothic Medium"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itchFamily="18" charset="2"/>
        <a:buChar char=""/>
        <a:defRPr sz="20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audio" Target="../media/audio1.wav"/><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gif"/></Relationships>
</file>

<file path=ppt/slides/_rels/slide1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2.xml"/><Relationship Id="rId1" Type="http://schemas.openxmlformats.org/officeDocument/2006/relationships/audio" Target="../media/audio2.wav"/><Relationship Id="rId5" Type="http://schemas.openxmlformats.org/officeDocument/2006/relationships/image" Target="../media/image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ogo truong.jpg"/>
          <p:cNvPicPr>
            <a:picLocks noChangeAspect="1"/>
          </p:cNvPicPr>
          <p:nvPr/>
        </p:nvPicPr>
        <p:blipFill>
          <a:blip r:embed="rId2" cstate="print"/>
          <a:stretch>
            <a:fillRect/>
          </a:stretch>
        </p:blipFill>
        <p:spPr>
          <a:xfrm>
            <a:off x="304800" y="228600"/>
            <a:ext cx="1330390" cy="131695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TextBox 5"/>
          <p:cNvSpPr txBox="1"/>
          <p:nvPr/>
        </p:nvSpPr>
        <p:spPr>
          <a:xfrm>
            <a:off x="1676400" y="381000"/>
            <a:ext cx="7239000" cy="1077218"/>
          </a:xfrm>
          <a:prstGeom prst="rect">
            <a:avLst/>
          </a:prstGeom>
          <a:noFill/>
        </p:spPr>
        <p:txBody>
          <a:bodyPr>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fontAlgn="auto">
              <a:spcBef>
                <a:spcPts val="0"/>
              </a:spcBef>
              <a:spcAft>
                <a:spcPts val="0"/>
              </a:spcAft>
              <a:defRPr/>
            </a:pPr>
            <a:r>
              <a:rPr lang="en-US" sz="3200" b="1" cap="all" dirty="0">
                <a:ln w="0"/>
                <a:solidFill>
                  <a:srgbClr val="FF0000"/>
                </a:solidFill>
                <a:effectLst>
                  <a:reflection blurRad="12700" stA="50000" endPos="50000" dist="5000" dir="5400000" sy="-100000" rotWithShape="0"/>
                </a:effectLst>
                <a:latin typeface="+mn-lt"/>
              </a:rPr>
              <a:t>PHÒNG GD&amp;ĐT  QUẬN LONG BIÊN</a:t>
            </a:r>
          </a:p>
          <a:p>
            <a:pPr algn="ctr" fontAlgn="auto">
              <a:spcBef>
                <a:spcPts val="0"/>
              </a:spcBef>
              <a:spcAft>
                <a:spcPts val="0"/>
              </a:spcAft>
              <a:defRPr/>
            </a:pPr>
            <a:r>
              <a:rPr lang="en-US" sz="3200" b="1" cap="all" dirty="0">
                <a:ln w="0"/>
                <a:solidFill>
                  <a:srgbClr val="FF0000"/>
                </a:solidFill>
                <a:effectLst>
                  <a:reflection blurRad="12700" stA="50000" endPos="50000" dist="5000" dir="5400000" sy="-100000" rotWithShape="0"/>
                </a:effectLst>
                <a:latin typeface="+mn-lt"/>
              </a:rPr>
              <a:t>TRƯỜNG TIỂU HỌC ÁI MỘ A</a:t>
            </a:r>
          </a:p>
        </p:txBody>
      </p:sp>
      <p:sp>
        <p:nvSpPr>
          <p:cNvPr id="8" name="TextBox 7"/>
          <p:cNvSpPr txBox="1"/>
          <p:nvPr/>
        </p:nvSpPr>
        <p:spPr>
          <a:xfrm>
            <a:off x="0" y="1981200"/>
            <a:ext cx="9144000" cy="3531736"/>
          </a:xfrm>
          <a:prstGeom prst="rect">
            <a:avLst/>
          </a:prstGeom>
          <a:noFill/>
        </p:spPr>
        <p:txBody>
          <a:bodyPr>
            <a:spAutoFit/>
            <a:scene3d>
              <a:camera prst="orthographicFront"/>
              <a:lightRig rig="threePt" dir="t"/>
            </a:scene3d>
            <a:sp3d extrusionH="57150">
              <a:bevelT w="82550" h="38100" prst="coolSlant"/>
            </a:sp3d>
          </a:bodyPr>
          <a:lstStyle/>
          <a:p>
            <a:pPr algn="ctr" fontAlgn="auto">
              <a:lnSpc>
                <a:spcPct val="150000"/>
              </a:lnSpc>
              <a:spcBef>
                <a:spcPts val="0"/>
              </a:spcBef>
              <a:spcAft>
                <a:spcPts val="0"/>
              </a:spcAft>
              <a:defRPr/>
            </a:pPr>
            <a:r>
              <a:rPr lang="en-US" sz="3000" b="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TÊN PHÂN MÔN: </a:t>
            </a:r>
            <a:r>
              <a:rPr lang="en-US" sz="30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Tập</a:t>
            </a:r>
            <a:r>
              <a:rPr lang="en-US" sz="30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30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làm</a:t>
            </a:r>
            <a:r>
              <a:rPr lang="en-US" sz="30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30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văn</a:t>
            </a:r>
            <a:endParaRPr lang="en-US" sz="3000" b="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endParaRPr>
          </a:p>
          <a:p>
            <a:pPr algn="ctr" fontAlgn="auto">
              <a:lnSpc>
                <a:spcPct val="150000"/>
              </a:lnSpc>
              <a:spcBef>
                <a:spcPts val="0"/>
              </a:spcBef>
              <a:spcAft>
                <a:spcPts val="0"/>
              </a:spcAft>
              <a:defRPr/>
            </a:pPr>
            <a:r>
              <a:rPr lang="en-US" sz="3000" b="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BÀI, TIẾT, TUẦN: </a:t>
            </a:r>
            <a:r>
              <a:rPr lang="en-US" sz="30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19</a:t>
            </a:r>
            <a:endParaRPr lang="en-US" sz="3000" b="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endParaRPr>
          </a:p>
          <a:p>
            <a:pPr algn="ctr" fontAlgn="auto">
              <a:lnSpc>
                <a:spcPct val="150000"/>
              </a:lnSpc>
              <a:spcBef>
                <a:spcPts val="0"/>
              </a:spcBef>
              <a:spcAft>
                <a:spcPts val="0"/>
              </a:spcAft>
              <a:defRPr/>
            </a:pPr>
            <a:r>
              <a:rPr lang="en-US" sz="3000" b="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TÊN BÀI: </a:t>
            </a:r>
            <a:r>
              <a:rPr lang="en-US" sz="29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Luyện</a:t>
            </a:r>
            <a:r>
              <a:rPr lang="en-US" sz="29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29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tập</a:t>
            </a:r>
            <a:r>
              <a:rPr lang="en-US" sz="29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29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xây</a:t>
            </a:r>
            <a:r>
              <a:rPr lang="en-US" sz="29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29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đựng</a:t>
            </a:r>
            <a:r>
              <a:rPr lang="en-US" sz="29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29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mở</a:t>
            </a:r>
            <a:r>
              <a:rPr lang="en-US" sz="29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29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bài</a:t>
            </a:r>
            <a:r>
              <a:rPr lang="en-US" sz="29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29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trong</a:t>
            </a:r>
            <a:r>
              <a:rPr lang="en-US" sz="29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29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bài</a:t>
            </a:r>
            <a:r>
              <a:rPr lang="en-US" sz="29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29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văn</a:t>
            </a:r>
            <a:r>
              <a:rPr lang="en-US" sz="29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29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miêu</a:t>
            </a:r>
            <a:r>
              <a:rPr lang="en-US" sz="29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29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tả</a:t>
            </a:r>
            <a:r>
              <a:rPr lang="en-US" sz="29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29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đồ</a:t>
            </a:r>
            <a:r>
              <a:rPr lang="en-US" sz="29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29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vật</a:t>
            </a:r>
            <a:endParaRPr lang="en-US" sz="2900" b="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endParaRPr>
          </a:p>
          <a:p>
            <a:pPr lvl="2" fontAlgn="auto">
              <a:lnSpc>
                <a:spcPct val="150000"/>
              </a:lnSpc>
              <a:spcBef>
                <a:spcPts val="0"/>
              </a:spcBef>
              <a:spcAft>
                <a:spcPts val="0"/>
              </a:spcAft>
              <a:defRPr/>
            </a:pPr>
            <a:r>
              <a:rPr lang="en-US" sz="3000" b="1" i="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GV </a:t>
            </a:r>
            <a:r>
              <a:rPr lang="en-US" sz="3000" b="1" i="1" dirty="0" err="1">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Thực</a:t>
            </a:r>
            <a:r>
              <a:rPr lang="en-US" sz="3000" b="1" i="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3000" b="1" i="1" dirty="0" err="1">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hiện</a:t>
            </a:r>
            <a:r>
              <a:rPr lang="en-US" sz="3000" b="1" i="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3000" b="1" i="1" dirty="0" err="1">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Nguyễn</a:t>
            </a:r>
            <a:r>
              <a:rPr lang="en-US" sz="3000" b="1" i="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3000" b="1" i="1" dirty="0" err="1">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Thị</a:t>
            </a:r>
            <a:r>
              <a:rPr lang="en-US" sz="3000" b="1" i="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Thu </a:t>
            </a:r>
            <a:r>
              <a:rPr lang="en-US" sz="3000" b="1" i="1" dirty="0" err="1">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Lan</a:t>
            </a:r>
            <a:endParaRPr lang="en-US" sz="3000" b="1" i="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Box 6"/>
          <p:cNvSpPr txBox="1">
            <a:spLocks noChangeArrowheads="1"/>
          </p:cNvSpPr>
          <p:nvPr/>
        </p:nvSpPr>
        <p:spPr bwMode="auto">
          <a:xfrm>
            <a:off x="0" y="914400"/>
            <a:ext cx="9144000" cy="954088"/>
          </a:xfrm>
          <a:prstGeom prst="rect">
            <a:avLst/>
          </a:prstGeom>
          <a:noFill/>
          <a:ln w="9525">
            <a:noFill/>
            <a:miter lim="800000"/>
            <a:headEnd/>
            <a:tailEnd/>
          </a:ln>
        </p:spPr>
        <p:txBody>
          <a:bodyPr>
            <a:spAutoFit/>
          </a:bodyPr>
          <a:lstStyle/>
          <a:p>
            <a:pPr algn="ctr"/>
            <a:r>
              <a:rPr lang="en-US" sz="2800" b="1" u="sng">
                <a:solidFill>
                  <a:srgbClr val="002060"/>
                </a:solidFill>
                <a:latin typeface="Times New Roman" pitchFamily="18" charset="0"/>
                <a:cs typeface="Times New Roman" pitchFamily="18" charset="0"/>
              </a:rPr>
              <a:t>BÀI</a:t>
            </a:r>
            <a:r>
              <a:rPr lang="en-US" sz="2800" b="1">
                <a:solidFill>
                  <a:srgbClr val="002060"/>
                </a:solidFill>
                <a:latin typeface="Times New Roman" pitchFamily="18" charset="0"/>
                <a:cs typeface="Times New Roman" pitchFamily="18" charset="0"/>
              </a:rPr>
              <a:t>: LUYỆN TẬP XÂY DỰNG MỞ BÀI </a:t>
            </a:r>
          </a:p>
          <a:p>
            <a:pPr algn="ctr"/>
            <a:r>
              <a:rPr lang="en-US" sz="2800" b="1">
                <a:solidFill>
                  <a:srgbClr val="002060"/>
                </a:solidFill>
                <a:latin typeface="Times New Roman" pitchFamily="18" charset="0"/>
                <a:cs typeface="Times New Roman" pitchFamily="18" charset="0"/>
              </a:rPr>
              <a:t>TRONG BÀI VĂN MIÊU TẢ ĐỒ VẬT</a:t>
            </a:r>
          </a:p>
        </p:txBody>
      </p:sp>
      <p:sp>
        <p:nvSpPr>
          <p:cNvPr id="19459" name="TextBox 7"/>
          <p:cNvSpPr txBox="1">
            <a:spLocks noChangeArrowheads="1"/>
          </p:cNvSpPr>
          <p:nvPr/>
        </p:nvSpPr>
        <p:spPr bwMode="auto">
          <a:xfrm>
            <a:off x="152400" y="1905000"/>
            <a:ext cx="8915400" cy="1200150"/>
          </a:xfrm>
          <a:prstGeom prst="rect">
            <a:avLst/>
          </a:prstGeom>
          <a:noFill/>
          <a:ln w="9525">
            <a:noFill/>
            <a:miter lim="800000"/>
            <a:headEnd/>
            <a:tailEnd/>
          </a:ln>
        </p:spPr>
        <p:txBody>
          <a:bodyPr>
            <a:spAutoFit/>
          </a:bodyPr>
          <a:lstStyle/>
          <a:p>
            <a:r>
              <a:rPr lang="en-US" sz="2400" b="1" i="1">
                <a:latin typeface="Times New Roman" pitchFamily="18" charset="0"/>
                <a:cs typeface="Times New Roman" pitchFamily="18" charset="0"/>
              </a:rPr>
              <a:t>2. Viết một đoạn văn mở bài cho bài văn miêu tả cái bàn học của em:</a:t>
            </a:r>
          </a:p>
          <a:p>
            <a:pPr>
              <a:buFontTx/>
              <a:buChar char="-"/>
            </a:pPr>
            <a:r>
              <a:rPr lang="en-US" sz="2400" b="1" i="1">
                <a:latin typeface="Times New Roman" pitchFamily="18" charset="0"/>
                <a:cs typeface="Times New Roman" pitchFamily="18" charset="0"/>
              </a:rPr>
              <a:t>Theo cách mở bài trực tiếp.</a:t>
            </a:r>
          </a:p>
          <a:p>
            <a:pPr>
              <a:buFontTx/>
              <a:buChar char="-"/>
            </a:pPr>
            <a:r>
              <a:rPr lang="en-US" sz="2400" b="1" i="1">
                <a:latin typeface="Times New Roman" pitchFamily="18" charset="0"/>
                <a:cs typeface="Times New Roman" pitchFamily="18" charset="0"/>
              </a:rPr>
              <a:t>Theo cách mở bài gián tiếp.</a:t>
            </a:r>
          </a:p>
        </p:txBody>
      </p:sp>
      <p:sp>
        <p:nvSpPr>
          <p:cNvPr id="10" name="TextBox 9"/>
          <p:cNvSpPr txBox="1">
            <a:spLocks noChangeArrowheads="1"/>
          </p:cNvSpPr>
          <p:nvPr/>
        </p:nvSpPr>
        <p:spPr bwMode="auto">
          <a:xfrm>
            <a:off x="1563688" y="1905000"/>
            <a:ext cx="2286000" cy="457200"/>
          </a:xfrm>
          <a:prstGeom prst="rect">
            <a:avLst/>
          </a:prstGeom>
          <a:noFill/>
          <a:ln w="9525">
            <a:noFill/>
            <a:miter lim="800000"/>
            <a:headEnd/>
            <a:tailEnd/>
          </a:ln>
        </p:spPr>
        <p:txBody>
          <a:bodyPr>
            <a:spAutoFit/>
          </a:bodyPr>
          <a:lstStyle/>
          <a:p>
            <a:r>
              <a:rPr lang="en-US" sz="2400" b="1" i="1">
                <a:solidFill>
                  <a:srgbClr val="FF0000"/>
                </a:solidFill>
                <a:latin typeface="Times New Roman" pitchFamily="18" charset="0"/>
                <a:cs typeface="Times New Roman" pitchFamily="18" charset="0"/>
              </a:rPr>
              <a:t>đoạn văn mở bài</a:t>
            </a:r>
          </a:p>
        </p:txBody>
      </p:sp>
      <p:sp>
        <p:nvSpPr>
          <p:cNvPr id="11" name="TextBox 10"/>
          <p:cNvSpPr txBox="1">
            <a:spLocks noChangeArrowheads="1"/>
          </p:cNvSpPr>
          <p:nvPr/>
        </p:nvSpPr>
        <p:spPr bwMode="auto">
          <a:xfrm>
            <a:off x="5276850" y="1905000"/>
            <a:ext cx="3762375" cy="461963"/>
          </a:xfrm>
          <a:prstGeom prst="rect">
            <a:avLst/>
          </a:prstGeom>
          <a:noFill/>
          <a:ln w="9525">
            <a:noFill/>
            <a:miter lim="800000"/>
            <a:headEnd/>
            <a:tailEnd/>
          </a:ln>
        </p:spPr>
        <p:txBody>
          <a:bodyPr>
            <a:spAutoFit/>
          </a:bodyPr>
          <a:lstStyle/>
          <a:p>
            <a:r>
              <a:rPr lang="en-US" sz="2400" b="1" i="1">
                <a:solidFill>
                  <a:srgbClr val="FF0000"/>
                </a:solidFill>
                <a:latin typeface="Times New Roman" pitchFamily="18" charset="0"/>
                <a:cs typeface="Times New Roman" pitchFamily="18" charset="0"/>
              </a:rPr>
              <a:t>miêu tả cái bàn học của em</a:t>
            </a:r>
          </a:p>
        </p:txBody>
      </p:sp>
      <p:sp>
        <p:nvSpPr>
          <p:cNvPr id="9" name="TextBox 8"/>
          <p:cNvSpPr txBox="1">
            <a:spLocks noChangeArrowheads="1"/>
          </p:cNvSpPr>
          <p:nvPr/>
        </p:nvSpPr>
        <p:spPr bwMode="auto">
          <a:xfrm>
            <a:off x="2568575" y="2281238"/>
            <a:ext cx="1447800" cy="461962"/>
          </a:xfrm>
          <a:prstGeom prst="rect">
            <a:avLst/>
          </a:prstGeom>
          <a:noFill/>
          <a:ln w="9525">
            <a:noFill/>
            <a:miter lim="800000"/>
            <a:headEnd/>
            <a:tailEnd/>
          </a:ln>
        </p:spPr>
        <p:txBody>
          <a:bodyPr>
            <a:spAutoFit/>
          </a:bodyPr>
          <a:lstStyle/>
          <a:p>
            <a:r>
              <a:rPr lang="en-US" sz="2400" b="1" i="1">
                <a:solidFill>
                  <a:srgbClr val="0000FF"/>
                </a:solidFill>
                <a:latin typeface="Times New Roman" pitchFamily="18" charset="0"/>
                <a:cs typeface="Times New Roman" pitchFamily="18" charset="0"/>
              </a:rPr>
              <a:t>trực tiếp</a:t>
            </a:r>
          </a:p>
        </p:txBody>
      </p:sp>
      <p:sp>
        <p:nvSpPr>
          <p:cNvPr id="12" name="TextBox 11"/>
          <p:cNvSpPr txBox="1">
            <a:spLocks noChangeArrowheads="1"/>
          </p:cNvSpPr>
          <p:nvPr/>
        </p:nvSpPr>
        <p:spPr bwMode="auto">
          <a:xfrm>
            <a:off x="2584450" y="2633663"/>
            <a:ext cx="1447800" cy="461962"/>
          </a:xfrm>
          <a:prstGeom prst="rect">
            <a:avLst/>
          </a:prstGeom>
          <a:noFill/>
          <a:ln w="9525">
            <a:noFill/>
            <a:miter lim="800000"/>
            <a:headEnd/>
            <a:tailEnd/>
          </a:ln>
        </p:spPr>
        <p:txBody>
          <a:bodyPr>
            <a:spAutoFit/>
          </a:bodyPr>
          <a:lstStyle/>
          <a:p>
            <a:r>
              <a:rPr lang="en-US" sz="2400" b="1" i="1">
                <a:solidFill>
                  <a:srgbClr val="0000FF"/>
                </a:solidFill>
                <a:latin typeface="Times New Roman" pitchFamily="18" charset="0"/>
                <a:cs typeface="Times New Roman" pitchFamily="18" charset="0"/>
              </a:rPr>
              <a:t>gián tiếp</a:t>
            </a:r>
          </a:p>
        </p:txBody>
      </p:sp>
      <p:sp>
        <p:nvSpPr>
          <p:cNvPr id="13" name="Right Arrow 12"/>
          <p:cNvSpPr/>
          <p:nvPr/>
        </p:nvSpPr>
        <p:spPr>
          <a:xfrm rot="1455899" flipV="1">
            <a:off x="1419225" y="4829175"/>
            <a:ext cx="563563" cy="252413"/>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ight Arrow 13"/>
          <p:cNvSpPr/>
          <p:nvPr/>
        </p:nvSpPr>
        <p:spPr>
          <a:xfrm rot="19836130" flipV="1">
            <a:off x="1397000" y="3932238"/>
            <a:ext cx="563563" cy="252412"/>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Rounded Rectangle 14"/>
          <p:cNvSpPr/>
          <p:nvPr/>
        </p:nvSpPr>
        <p:spPr>
          <a:xfrm>
            <a:off x="304800" y="3886200"/>
            <a:ext cx="1066800" cy="1143000"/>
          </a:xfrm>
          <a:prstGeom prst="roundRect">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en-US" sz="4000" b="1" dirty="0" err="1">
                <a:solidFill>
                  <a:srgbClr val="BC1604"/>
                </a:solidFill>
                <a:latin typeface="Times New Roman" pitchFamily="18" charset="0"/>
                <a:cs typeface="Times New Roman" pitchFamily="18" charset="0"/>
              </a:rPr>
              <a:t>Mở</a:t>
            </a:r>
            <a:r>
              <a:rPr lang="en-US" sz="4000" b="1" dirty="0">
                <a:solidFill>
                  <a:srgbClr val="BC1604"/>
                </a:solidFill>
                <a:latin typeface="Times New Roman" pitchFamily="18" charset="0"/>
                <a:cs typeface="Times New Roman" pitchFamily="18" charset="0"/>
              </a:rPr>
              <a:t> </a:t>
            </a:r>
            <a:r>
              <a:rPr lang="en-US" sz="4000" b="1" dirty="0" err="1">
                <a:solidFill>
                  <a:srgbClr val="BC1604"/>
                </a:solidFill>
                <a:latin typeface="Times New Roman" pitchFamily="18" charset="0"/>
                <a:cs typeface="Times New Roman" pitchFamily="18" charset="0"/>
              </a:rPr>
              <a:t>bài</a:t>
            </a:r>
            <a:endParaRPr lang="en-US" sz="4000" b="1" dirty="0">
              <a:solidFill>
                <a:srgbClr val="BC1604"/>
              </a:solidFill>
              <a:latin typeface="Times New Roman" pitchFamily="18" charset="0"/>
              <a:cs typeface="Times New Roman" pitchFamily="18" charset="0"/>
            </a:endParaRPr>
          </a:p>
        </p:txBody>
      </p:sp>
      <p:sp>
        <p:nvSpPr>
          <p:cNvPr id="16" name="Flowchart: Process 15"/>
          <p:cNvSpPr/>
          <p:nvPr/>
        </p:nvSpPr>
        <p:spPr>
          <a:xfrm>
            <a:off x="2057400" y="3276600"/>
            <a:ext cx="1143000" cy="1295400"/>
          </a:xfrm>
          <a:prstGeom prst="flowChartProcess">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en-US" sz="3600" dirty="0" err="1">
                <a:solidFill>
                  <a:srgbClr val="FF0000"/>
                </a:solidFill>
                <a:latin typeface="Times New Roman" pitchFamily="18" charset="0"/>
                <a:cs typeface="Times New Roman" pitchFamily="18" charset="0"/>
              </a:rPr>
              <a:t>Trực</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tiếp</a:t>
            </a:r>
            <a:endParaRPr lang="en-US" sz="3600" dirty="0"/>
          </a:p>
        </p:txBody>
      </p:sp>
      <p:sp>
        <p:nvSpPr>
          <p:cNvPr id="17" name="Flowchart: Process 16"/>
          <p:cNvSpPr/>
          <p:nvPr/>
        </p:nvSpPr>
        <p:spPr>
          <a:xfrm>
            <a:off x="2057400" y="4876800"/>
            <a:ext cx="1143000" cy="1371600"/>
          </a:xfrm>
          <a:prstGeom prst="flowChartProcess">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en-US" sz="3600" dirty="0" err="1">
                <a:solidFill>
                  <a:srgbClr val="FF0000"/>
                </a:solidFill>
                <a:latin typeface="Times New Roman" pitchFamily="18" charset="0"/>
                <a:cs typeface="Times New Roman" pitchFamily="18" charset="0"/>
              </a:rPr>
              <a:t>Gián</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tiếp</a:t>
            </a:r>
            <a:endParaRPr lang="en-US" sz="3600" dirty="0"/>
          </a:p>
        </p:txBody>
      </p:sp>
      <p:sp>
        <p:nvSpPr>
          <p:cNvPr id="18" name="Right Arrow 17"/>
          <p:cNvSpPr/>
          <p:nvPr/>
        </p:nvSpPr>
        <p:spPr>
          <a:xfrm flipV="1">
            <a:off x="3276600" y="3581400"/>
            <a:ext cx="563563" cy="254000"/>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 name="Right Arrow 18"/>
          <p:cNvSpPr/>
          <p:nvPr/>
        </p:nvSpPr>
        <p:spPr>
          <a:xfrm flipV="1">
            <a:off x="3200400" y="5334000"/>
            <a:ext cx="563563" cy="254000"/>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0" name="Rectangle 19"/>
          <p:cNvSpPr/>
          <p:nvPr/>
        </p:nvSpPr>
        <p:spPr>
          <a:xfrm>
            <a:off x="3886200" y="2971800"/>
            <a:ext cx="1905000" cy="1219200"/>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fontAlgn="auto">
              <a:spcBef>
                <a:spcPts val="0"/>
              </a:spcBef>
              <a:spcAft>
                <a:spcPts val="0"/>
              </a:spcAft>
              <a:defRPr/>
            </a:pPr>
            <a:r>
              <a:rPr lang="en-US" sz="2400" dirty="0" err="1">
                <a:solidFill>
                  <a:srgbClr val="FF0000"/>
                </a:solidFill>
                <a:latin typeface="Times New Roman" pitchFamily="18" charset="0"/>
                <a:cs typeface="Times New Roman" pitchFamily="18" charset="0"/>
              </a:rPr>
              <a:t>Giới</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thiệu</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ngay</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cái</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bàn</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học</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định</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tả</a:t>
            </a:r>
            <a:endParaRPr lang="en-US" sz="2400" dirty="0">
              <a:solidFill>
                <a:srgbClr val="FF0000"/>
              </a:solidFill>
              <a:latin typeface="Times New Roman" pitchFamily="18" charset="0"/>
              <a:cs typeface="Times New Roman" pitchFamily="18" charset="0"/>
            </a:endParaRPr>
          </a:p>
        </p:txBody>
      </p:sp>
      <p:sp>
        <p:nvSpPr>
          <p:cNvPr id="21" name="Rectangle 20"/>
          <p:cNvSpPr/>
          <p:nvPr/>
        </p:nvSpPr>
        <p:spPr>
          <a:xfrm>
            <a:off x="3886200" y="4343400"/>
            <a:ext cx="1905000" cy="2209800"/>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fontAlgn="auto">
              <a:spcBef>
                <a:spcPts val="0"/>
              </a:spcBef>
              <a:spcAft>
                <a:spcPts val="0"/>
              </a:spcAft>
              <a:defRPr/>
            </a:pPr>
            <a:r>
              <a:rPr lang="en-US" sz="2400" dirty="0" err="1">
                <a:solidFill>
                  <a:srgbClr val="FF0000"/>
                </a:solidFill>
                <a:latin typeface="Times New Roman" pitchFamily="18" charset="0"/>
                <a:cs typeface="Times New Roman" pitchFamily="18" charset="0"/>
              </a:rPr>
              <a:t>Nói</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chuyện</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khác</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có</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liên</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quan</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rồi</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dẫn</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vào</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giới</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thiệu</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cái</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bàn</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học</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định</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tả</a:t>
            </a:r>
            <a:endParaRPr lang="en-US" sz="2400" dirty="0">
              <a:solidFill>
                <a:srgbClr val="FF0000"/>
              </a:solidFill>
              <a:latin typeface="Times New Roman" pitchFamily="18" charset="0"/>
              <a:cs typeface="Times New Roman" pitchFamily="18" charset="0"/>
            </a:endParaRPr>
          </a:p>
        </p:txBody>
      </p:sp>
      <p:sp>
        <p:nvSpPr>
          <p:cNvPr id="22" name="Right Arrow 21"/>
          <p:cNvSpPr/>
          <p:nvPr/>
        </p:nvSpPr>
        <p:spPr>
          <a:xfrm flipV="1">
            <a:off x="5791200" y="5410200"/>
            <a:ext cx="563563" cy="304800"/>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Right Arrow 22"/>
          <p:cNvSpPr/>
          <p:nvPr/>
        </p:nvSpPr>
        <p:spPr>
          <a:xfrm flipV="1">
            <a:off x="5791200" y="6223000"/>
            <a:ext cx="563563" cy="304800"/>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 name="Right Arrow 23"/>
          <p:cNvSpPr/>
          <p:nvPr/>
        </p:nvSpPr>
        <p:spPr>
          <a:xfrm flipV="1">
            <a:off x="5791200" y="4648200"/>
            <a:ext cx="563563" cy="304800"/>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5" name="Rectangle 24"/>
          <p:cNvSpPr/>
          <p:nvPr/>
        </p:nvSpPr>
        <p:spPr>
          <a:xfrm>
            <a:off x="6477000" y="5257800"/>
            <a:ext cx="1981200" cy="533400"/>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en-US" sz="2400" dirty="0" err="1">
                <a:solidFill>
                  <a:srgbClr val="FF0000"/>
                </a:solidFill>
                <a:latin typeface="Times New Roman" pitchFamily="18" charset="0"/>
                <a:cs typeface="Times New Roman" pitchFamily="18" charset="0"/>
              </a:rPr>
              <a:t>Món</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quà</a:t>
            </a:r>
            <a:endParaRPr lang="en-US" sz="2400" dirty="0">
              <a:solidFill>
                <a:srgbClr val="FF0000"/>
              </a:solidFill>
              <a:latin typeface="Times New Roman" pitchFamily="18" charset="0"/>
              <a:cs typeface="Times New Roman" pitchFamily="18" charset="0"/>
            </a:endParaRPr>
          </a:p>
        </p:txBody>
      </p:sp>
      <p:sp>
        <p:nvSpPr>
          <p:cNvPr id="26" name="Rectangle 25"/>
          <p:cNvSpPr/>
          <p:nvPr/>
        </p:nvSpPr>
        <p:spPr>
          <a:xfrm>
            <a:off x="6477000" y="6019800"/>
            <a:ext cx="1981200" cy="533400"/>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en-US" sz="2400" dirty="0">
                <a:solidFill>
                  <a:srgbClr val="FF0000"/>
                </a:solidFill>
                <a:latin typeface="Times New Roman" pitchFamily="18" charset="0"/>
                <a:cs typeface="Times New Roman" pitchFamily="18" charset="0"/>
              </a:rPr>
              <a:t>…</a:t>
            </a:r>
          </a:p>
        </p:txBody>
      </p:sp>
      <p:sp>
        <p:nvSpPr>
          <p:cNvPr id="27" name="Rectangle 26"/>
          <p:cNvSpPr/>
          <p:nvPr/>
        </p:nvSpPr>
        <p:spPr>
          <a:xfrm>
            <a:off x="6477000" y="4495800"/>
            <a:ext cx="1981200" cy="533400"/>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en-US" sz="2400" dirty="0" err="1">
                <a:solidFill>
                  <a:srgbClr val="FF0000"/>
                </a:solidFill>
                <a:latin typeface="Times New Roman" pitchFamily="18" charset="0"/>
                <a:cs typeface="Times New Roman" pitchFamily="18" charset="0"/>
              </a:rPr>
              <a:t>Kỉ</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niệm</a:t>
            </a:r>
            <a:endParaRPr lang="en-US" sz="2400" dirty="0">
              <a:solidFill>
                <a:srgbClr val="FF0000"/>
              </a:solidFill>
              <a:latin typeface="Times New Roman" pitchFamily="18" charset="0"/>
              <a:cs typeface="Times New Roman" pitchFamily="18" charset="0"/>
            </a:endParaRPr>
          </a:p>
        </p:txBody>
      </p:sp>
      <p:cxnSp>
        <p:nvCxnSpPr>
          <p:cNvPr id="29" name="Straight Connector 28"/>
          <p:cNvCxnSpPr/>
          <p:nvPr/>
        </p:nvCxnSpPr>
        <p:spPr>
          <a:xfrm>
            <a:off x="4953000" y="5043488"/>
            <a:ext cx="533400" cy="1587"/>
          </a:xfrm>
          <a:prstGeom prst="line">
            <a:avLst/>
          </a:prstGeom>
          <a:ln w="28575">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4010025" y="5410200"/>
            <a:ext cx="533400" cy="1588"/>
          </a:xfrm>
          <a:prstGeom prst="line">
            <a:avLst/>
          </a:prstGeom>
          <a:ln w="28575">
            <a:solidFill>
              <a:srgbClr val="0000FF"/>
            </a:solidFill>
          </a:ln>
        </p:spPr>
        <p:style>
          <a:lnRef idx="1">
            <a:schemeClr val="accent1"/>
          </a:lnRef>
          <a:fillRef idx="0">
            <a:schemeClr val="accent1"/>
          </a:fillRef>
          <a:effectRef idx="0">
            <a:schemeClr val="accent1"/>
          </a:effectRef>
          <a:fontRef idx="minor">
            <a:schemeClr val="tx1"/>
          </a:fontRef>
        </p:style>
      </p:cxnSp>
      <p:sp>
        <p:nvSpPr>
          <p:cNvPr id="19482" name="TextBox 5"/>
          <p:cNvSpPr txBox="1">
            <a:spLocks noChangeArrowheads="1"/>
          </p:cNvSpPr>
          <p:nvPr/>
        </p:nvSpPr>
        <p:spPr bwMode="auto">
          <a:xfrm>
            <a:off x="3352800" y="604838"/>
            <a:ext cx="2352675" cy="461962"/>
          </a:xfrm>
          <a:prstGeom prst="rect">
            <a:avLst/>
          </a:prstGeom>
          <a:noFill/>
          <a:ln w="9525">
            <a:noFill/>
            <a:miter lim="800000"/>
            <a:headEnd/>
            <a:tailEnd/>
          </a:ln>
        </p:spPr>
        <p:txBody>
          <a:bodyPr>
            <a:spAutoFit/>
          </a:bodyPr>
          <a:lstStyle/>
          <a:p>
            <a:r>
              <a:rPr lang="en-US" sz="2400" b="1">
                <a:solidFill>
                  <a:srgbClr val="FF0000"/>
                </a:solidFill>
                <a:latin typeface="Times New Roman" pitchFamily="18" charset="0"/>
                <a:cs typeface="Times New Roman" pitchFamily="18" charset="0"/>
              </a:rPr>
              <a:t>TẬP LÀM VĂN</a:t>
            </a: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strips(downRight)">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strips(downRight)">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checkerboard(across)">
                                      <p:cBhvr>
                                        <p:cTn id="17" dur="500"/>
                                        <p:tgtEl>
                                          <p:spTgt spid="9"/>
                                        </p:tgtEl>
                                      </p:cBhvr>
                                    </p:animEffect>
                                  </p:childTnLst>
                                </p:cTn>
                              </p:par>
                            </p:childTnLst>
                          </p:cTn>
                        </p:par>
                        <p:par>
                          <p:cTn id="18" fill="hold">
                            <p:stCondLst>
                              <p:cond delay="500"/>
                            </p:stCondLst>
                            <p:childTnLst>
                              <p:par>
                                <p:cTn id="19" presetID="5" presetClass="entr" presetSubtype="10" fill="hold" grpId="0" nodeType="after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checkerboard(across)">
                                      <p:cBhvr>
                                        <p:cTn id="21" dur="500"/>
                                        <p:tgtEl>
                                          <p:spTgt spid="12"/>
                                        </p:tgtEl>
                                      </p:cBhvr>
                                    </p:animEffect>
                                  </p:childTnLst>
                                </p:cTn>
                              </p:par>
                            </p:childTnLst>
                          </p:cTn>
                        </p:par>
                      </p:childTnLst>
                    </p:cTn>
                  </p:par>
                  <p:par>
                    <p:cTn id="22" fill="hold">
                      <p:stCondLst>
                        <p:cond delay="indefinite"/>
                      </p:stCondLst>
                      <p:childTnLst>
                        <p:par>
                          <p:cTn id="23" fill="hold">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15"/>
                                        </p:tgtEl>
                                        <p:attrNameLst>
                                          <p:attrName>style.visibility</p:attrName>
                                        </p:attrNameLst>
                                      </p:cBhvr>
                                      <p:to>
                                        <p:strVal val="visible"/>
                                      </p:to>
                                    </p:set>
                                    <p:animEffect transition="in" filter="dissolve">
                                      <p:cBhvr>
                                        <p:cTn id="26" dur="500"/>
                                        <p:tgtEl>
                                          <p:spTgt spid="15"/>
                                        </p:tgtEl>
                                      </p:cBhvr>
                                    </p:animEffect>
                                  </p:childTnLst>
                                </p:cTn>
                              </p:par>
                              <p:par>
                                <p:cTn id="27" presetID="18" presetClass="entr" presetSubtype="3" fill="hold" grpId="0" nodeType="with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strips(upRight)">
                                      <p:cBhvr>
                                        <p:cTn id="29" dur="500"/>
                                        <p:tgtEl>
                                          <p:spTgt spid="14"/>
                                        </p:tgtEl>
                                      </p:cBhvr>
                                    </p:animEffect>
                                  </p:childTnLst>
                                </p:cTn>
                              </p:par>
                            </p:childTnLst>
                          </p:cTn>
                        </p:par>
                        <p:par>
                          <p:cTn id="30" fill="hold">
                            <p:stCondLst>
                              <p:cond delay="500"/>
                            </p:stCondLst>
                            <p:childTnLst>
                              <p:par>
                                <p:cTn id="31" presetID="4" presetClass="entr" presetSubtype="16" fill="hold" grpId="0" nodeType="afterEffect">
                                  <p:stCondLst>
                                    <p:cond delay="0"/>
                                  </p:stCondLst>
                                  <p:childTnLst>
                                    <p:set>
                                      <p:cBhvr>
                                        <p:cTn id="32" dur="1" fill="hold">
                                          <p:stCondLst>
                                            <p:cond delay="0"/>
                                          </p:stCondLst>
                                        </p:cTn>
                                        <p:tgtEl>
                                          <p:spTgt spid="16"/>
                                        </p:tgtEl>
                                        <p:attrNameLst>
                                          <p:attrName>style.visibility</p:attrName>
                                        </p:attrNameLst>
                                      </p:cBhvr>
                                      <p:to>
                                        <p:strVal val="visible"/>
                                      </p:to>
                                    </p:set>
                                    <p:animEffect transition="in" filter="box(in)">
                                      <p:cBhvr>
                                        <p:cTn id="33" dur="500"/>
                                        <p:tgtEl>
                                          <p:spTgt spid="16"/>
                                        </p:tgtEl>
                                      </p:cBhvr>
                                    </p:animEffect>
                                  </p:childTnLst>
                                </p:cTn>
                              </p:par>
                            </p:childTnLst>
                          </p:cTn>
                        </p:par>
                      </p:childTnLst>
                    </p:cTn>
                  </p:par>
                  <p:par>
                    <p:cTn id="34" fill="hold">
                      <p:stCondLst>
                        <p:cond delay="indefinite"/>
                      </p:stCondLst>
                      <p:childTnLst>
                        <p:par>
                          <p:cTn id="35" fill="hold">
                            <p:stCondLst>
                              <p:cond delay="0"/>
                            </p:stCondLst>
                            <p:childTnLst>
                              <p:par>
                                <p:cTn id="36" presetID="18" presetClass="entr" presetSubtype="6" fill="hold" grpId="0" nodeType="clickEffect">
                                  <p:stCondLst>
                                    <p:cond delay="0"/>
                                  </p:stCondLst>
                                  <p:childTnLst>
                                    <p:set>
                                      <p:cBhvr>
                                        <p:cTn id="37" dur="1" fill="hold">
                                          <p:stCondLst>
                                            <p:cond delay="0"/>
                                          </p:stCondLst>
                                        </p:cTn>
                                        <p:tgtEl>
                                          <p:spTgt spid="18"/>
                                        </p:tgtEl>
                                        <p:attrNameLst>
                                          <p:attrName>style.visibility</p:attrName>
                                        </p:attrNameLst>
                                      </p:cBhvr>
                                      <p:to>
                                        <p:strVal val="visible"/>
                                      </p:to>
                                    </p:set>
                                    <p:animEffect transition="in" filter="strips(downRight)">
                                      <p:cBhvr>
                                        <p:cTn id="38" dur="500"/>
                                        <p:tgtEl>
                                          <p:spTgt spid="18"/>
                                        </p:tgtEl>
                                      </p:cBhvr>
                                    </p:animEffect>
                                  </p:childTnLst>
                                </p:cTn>
                              </p:par>
                            </p:childTnLst>
                          </p:cTn>
                        </p:par>
                        <p:par>
                          <p:cTn id="39" fill="hold">
                            <p:stCondLst>
                              <p:cond delay="500"/>
                            </p:stCondLst>
                            <p:childTnLst>
                              <p:par>
                                <p:cTn id="40" presetID="18" presetClass="entr" presetSubtype="6" fill="hold" grpId="0" nodeType="afterEffect">
                                  <p:stCondLst>
                                    <p:cond delay="0"/>
                                  </p:stCondLst>
                                  <p:childTnLst>
                                    <p:set>
                                      <p:cBhvr>
                                        <p:cTn id="41" dur="1" fill="hold">
                                          <p:stCondLst>
                                            <p:cond delay="0"/>
                                          </p:stCondLst>
                                        </p:cTn>
                                        <p:tgtEl>
                                          <p:spTgt spid="20"/>
                                        </p:tgtEl>
                                        <p:attrNameLst>
                                          <p:attrName>style.visibility</p:attrName>
                                        </p:attrNameLst>
                                      </p:cBhvr>
                                      <p:to>
                                        <p:strVal val="visible"/>
                                      </p:to>
                                    </p:set>
                                    <p:animEffect transition="in" filter="strips(downRight)">
                                      <p:cBhvr>
                                        <p:cTn id="42" dur="500"/>
                                        <p:tgtEl>
                                          <p:spTgt spid="20"/>
                                        </p:tgtEl>
                                      </p:cBhvr>
                                    </p:animEffect>
                                  </p:childTnLst>
                                </p:cTn>
                              </p:par>
                            </p:childTnLst>
                          </p:cTn>
                        </p:par>
                      </p:childTnLst>
                    </p:cTn>
                  </p:par>
                  <p:par>
                    <p:cTn id="43" fill="hold">
                      <p:stCondLst>
                        <p:cond delay="indefinite"/>
                      </p:stCondLst>
                      <p:childTnLst>
                        <p:par>
                          <p:cTn id="44" fill="hold">
                            <p:stCondLst>
                              <p:cond delay="0"/>
                            </p:stCondLst>
                            <p:childTnLst>
                              <p:par>
                                <p:cTn id="45" presetID="18" presetClass="entr" presetSubtype="6"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strips(downRight)">
                                      <p:cBhvr>
                                        <p:cTn id="47" dur="500"/>
                                        <p:tgtEl>
                                          <p:spTgt spid="13"/>
                                        </p:tgtEl>
                                      </p:cBhvr>
                                    </p:animEffect>
                                  </p:childTnLst>
                                </p:cTn>
                              </p:par>
                            </p:childTnLst>
                          </p:cTn>
                        </p:par>
                        <p:par>
                          <p:cTn id="48" fill="hold">
                            <p:stCondLst>
                              <p:cond delay="500"/>
                            </p:stCondLst>
                            <p:childTnLst>
                              <p:par>
                                <p:cTn id="49" presetID="4" presetClass="entr" presetSubtype="16" fill="hold" grpId="0" nodeType="afterEffect">
                                  <p:stCondLst>
                                    <p:cond delay="0"/>
                                  </p:stCondLst>
                                  <p:childTnLst>
                                    <p:set>
                                      <p:cBhvr>
                                        <p:cTn id="50" dur="1" fill="hold">
                                          <p:stCondLst>
                                            <p:cond delay="0"/>
                                          </p:stCondLst>
                                        </p:cTn>
                                        <p:tgtEl>
                                          <p:spTgt spid="17"/>
                                        </p:tgtEl>
                                        <p:attrNameLst>
                                          <p:attrName>style.visibility</p:attrName>
                                        </p:attrNameLst>
                                      </p:cBhvr>
                                      <p:to>
                                        <p:strVal val="visible"/>
                                      </p:to>
                                    </p:set>
                                    <p:animEffect transition="in" filter="box(in)">
                                      <p:cBhvr>
                                        <p:cTn id="51" dur="500"/>
                                        <p:tgtEl>
                                          <p:spTgt spid="17"/>
                                        </p:tgtEl>
                                      </p:cBhvr>
                                    </p:animEffect>
                                  </p:childTnLst>
                                </p:cTn>
                              </p:par>
                              <p:par>
                                <p:cTn id="52" presetID="18" presetClass="entr" presetSubtype="6" fill="hold" grpId="0" nodeType="withEffect">
                                  <p:stCondLst>
                                    <p:cond delay="0"/>
                                  </p:stCondLst>
                                  <p:childTnLst>
                                    <p:set>
                                      <p:cBhvr>
                                        <p:cTn id="53" dur="1" fill="hold">
                                          <p:stCondLst>
                                            <p:cond delay="0"/>
                                          </p:stCondLst>
                                        </p:cTn>
                                        <p:tgtEl>
                                          <p:spTgt spid="19"/>
                                        </p:tgtEl>
                                        <p:attrNameLst>
                                          <p:attrName>style.visibility</p:attrName>
                                        </p:attrNameLst>
                                      </p:cBhvr>
                                      <p:to>
                                        <p:strVal val="visible"/>
                                      </p:to>
                                    </p:set>
                                    <p:animEffect transition="in" filter="strips(downRight)">
                                      <p:cBhvr>
                                        <p:cTn id="54" dur="500"/>
                                        <p:tgtEl>
                                          <p:spTgt spid="19"/>
                                        </p:tgtEl>
                                      </p:cBhvr>
                                    </p:animEffect>
                                  </p:childTnLst>
                                </p:cTn>
                              </p:par>
                            </p:childTnLst>
                          </p:cTn>
                        </p:par>
                      </p:childTnLst>
                    </p:cTn>
                  </p:par>
                  <p:par>
                    <p:cTn id="55" fill="hold">
                      <p:stCondLst>
                        <p:cond delay="indefinite"/>
                      </p:stCondLst>
                      <p:childTnLst>
                        <p:par>
                          <p:cTn id="56" fill="hold">
                            <p:stCondLst>
                              <p:cond delay="0"/>
                            </p:stCondLst>
                            <p:childTnLst>
                              <p:par>
                                <p:cTn id="57" presetID="18" presetClass="entr" presetSubtype="6" fill="hold" grpId="0" nodeType="clickEffect">
                                  <p:stCondLst>
                                    <p:cond delay="0"/>
                                  </p:stCondLst>
                                  <p:childTnLst>
                                    <p:set>
                                      <p:cBhvr>
                                        <p:cTn id="58" dur="1" fill="hold">
                                          <p:stCondLst>
                                            <p:cond delay="0"/>
                                          </p:stCondLst>
                                        </p:cTn>
                                        <p:tgtEl>
                                          <p:spTgt spid="21"/>
                                        </p:tgtEl>
                                        <p:attrNameLst>
                                          <p:attrName>style.visibility</p:attrName>
                                        </p:attrNameLst>
                                      </p:cBhvr>
                                      <p:to>
                                        <p:strVal val="visible"/>
                                      </p:to>
                                    </p:set>
                                    <p:animEffect transition="in" filter="strips(downRight)">
                                      <p:cBhvr>
                                        <p:cTn id="59" dur="500"/>
                                        <p:tgtEl>
                                          <p:spTgt spid="21"/>
                                        </p:tgtEl>
                                      </p:cBhvr>
                                    </p:animEffect>
                                  </p:childTnLst>
                                </p:cTn>
                              </p:par>
                            </p:childTnLst>
                          </p:cTn>
                        </p:par>
                      </p:childTnLst>
                    </p:cTn>
                  </p:par>
                  <p:par>
                    <p:cTn id="60" fill="hold">
                      <p:stCondLst>
                        <p:cond delay="indefinite"/>
                      </p:stCondLst>
                      <p:childTnLst>
                        <p:par>
                          <p:cTn id="61" fill="hold">
                            <p:stCondLst>
                              <p:cond delay="0"/>
                            </p:stCondLst>
                            <p:childTnLst>
                              <p:par>
                                <p:cTn id="62" presetID="18" presetClass="entr" presetSubtype="6" fill="hold" nodeType="clickEffect">
                                  <p:stCondLst>
                                    <p:cond delay="0"/>
                                  </p:stCondLst>
                                  <p:childTnLst>
                                    <p:set>
                                      <p:cBhvr>
                                        <p:cTn id="63" dur="1" fill="hold">
                                          <p:stCondLst>
                                            <p:cond delay="0"/>
                                          </p:stCondLst>
                                        </p:cTn>
                                        <p:tgtEl>
                                          <p:spTgt spid="29"/>
                                        </p:tgtEl>
                                        <p:attrNameLst>
                                          <p:attrName>style.visibility</p:attrName>
                                        </p:attrNameLst>
                                      </p:cBhvr>
                                      <p:to>
                                        <p:strVal val="visible"/>
                                      </p:to>
                                    </p:set>
                                    <p:animEffect transition="in" filter="strips(downRight)">
                                      <p:cBhvr>
                                        <p:cTn id="64" dur="500"/>
                                        <p:tgtEl>
                                          <p:spTgt spid="29"/>
                                        </p:tgtEl>
                                      </p:cBhvr>
                                    </p:animEffect>
                                  </p:childTnLst>
                                </p:cTn>
                              </p:par>
                            </p:childTnLst>
                          </p:cTn>
                        </p:par>
                        <p:par>
                          <p:cTn id="65" fill="hold">
                            <p:stCondLst>
                              <p:cond delay="500"/>
                            </p:stCondLst>
                            <p:childTnLst>
                              <p:par>
                                <p:cTn id="66" presetID="18" presetClass="entr" presetSubtype="6" fill="hold" nodeType="afterEffect">
                                  <p:stCondLst>
                                    <p:cond delay="0"/>
                                  </p:stCondLst>
                                  <p:childTnLst>
                                    <p:set>
                                      <p:cBhvr>
                                        <p:cTn id="67" dur="1" fill="hold">
                                          <p:stCondLst>
                                            <p:cond delay="0"/>
                                          </p:stCondLst>
                                        </p:cTn>
                                        <p:tgtEl>
                                          <p:spTgt spid="31"/>
                                        </p:tgtEl>
                                        <p:attrNameLst>
                                          <p:attrName>style.visibility</p:attrName>
                                        </p:attrNameLst>
                                      </p:cBhvr>
                                      <p:to>
                                        <p:strVal val="visible"/>
                                      </p:to>
                                    </p:set>
                                    <p:animEffect transition="in" filter="strips(downRight)">
                                      <p:cBhvr>
                                        <p:cTn id="68" dur="500"/>
                                        <p:tgtEl>
                                          <p:spTgt spid="31"/>
                                        </p:tgtEl>
                                      </p:cBhvr>
                                    </p:animEffect>
                                  </p:childTnLst>
                                </p:cTn>
                              </p:par>
                            </p:childTnLst>
                          </p:cTn>
                        </p:par>
                        <p:par>
                          <p:cTn id="69" fill="hold">
                            <p:stCondLst>
                              <p:cond delay="1000"/>
                            </p:stCondLst>
                            <p:childTnLst>
                              <p:par>
                                <p:cTn id="70" presetID="18" presetClass="entr" presetSubtype="6" fill="hold" grpId="0" nodeType="afterEffect">
                                  <p:stCondLst>
                                    <p:cond delay="0"/>
                                  </p:stCondLst>
                                  <p:childTnLst>
                                    <p:set>
                                      <p:cBhvr>
                                        <p:cTn id="71" dur="1" fill="hold">
                                          <p:stCondLst>
                                            <p:cond delay="0"/>
                                          </p:stCondLst>
                                        </p:cTn>
                                        <p:tgtEl>
                                          <p:spTgt spid="24"/>
                                        </p:tgtEl>
                                        <p:attrNameLst>
                                          <p:attrName>style.visibility</p:attrName>
                                        </p:attrNameLst>
                                      </p:cBhvr>
                                      <p:to>
                                        <p:strVal val="visible"/>
                                      </p:to>
                                    </p:set>
                                    <p:animEffect transition="in" filter="strips(downRight)">
                                      <p:cBhvr>
                                        <p:cTn id="72" dur="500"/>
                                        <p:tgtEl>
                                          <p:spTgt spid="24"/>
                                        </p:tgtEl>
                                      </p:cBhvr>
                                    </p:animEffect>
                                  </p:childTnLst>
                                </p:cTn>
                              </p:par>
                            </p:childTnLst>
                          </p:cTn>
                        </p:par>
                        <p:par>
                          <p:cTn id="73" fill="hold">
                            <p:stCondLst>
                              <p:cond delay="1500"/>
                            </p:stCondLst>
                            <p:childTnLst>
                              <p:par>
                                <p:cTn id="74" presetID="18" presetClass="entr" presetSubtype="6" fill="hold" grpId="0" nodeType="afterEffect">
                                  <p:stCondLst>
                                    <p:cond delay="0"/>
                                  </p:stCondLst>
                                  <p:childTnLst>
                                    <p:set>
                                      <p:cBhvr>
                                        <p:cTn id="75" dur="1" fill="hold">
                                          <p:stCondLst>
                                            <p:cond delay="0"/>
                                          </p:stCondLst>
                                        </p:cTn>
                                        <p:tgtEl>
                                          <p:spTgt spid="27"/>
                                        </p:tgtEl>
                                        <p:attrNameLst>
                                          <p:attrName>style.visibility</p:attrName>
                                        </p:attrNameLst>
                                      </p:cBhvr>
                                      <p:to>
                                        <p:strVal val="visible"/>
                                      </p:to>
                                    </p:set>
                                    <p:animEffect transition="in" filter="strips(downRight)">
                                      <p:cBhvr>
                                        <p:cTn id="76" dur="500"/>
                                        <p:tgtEl>
                                          <p:spTgt spid="27"/>
                                        </p:tgtEl>
                                      </p:cBhvr>
                                    </p:animEffect>
                                  </p:childTnLst>
                                </p:cTn>
                              </p:par>
                            </p:childTnLst>
                          </p:cTn>
                        </p:par>
                      </p:childTnLst>
                    </p:cTn>
                  </p:par>
                  <p:par>
                    <p:cTn id="77" fill="hold">
                      <p:stCondLst>
                        <p:cond delay="indefinite"/>
                      </p:stCondLst>
                      <p:childTnLst>
                        <p:par>
                          <p:cTn id="78" fill="hold">
                            <p:stCondLst>
                              <p:cond delay="0"/>
                            </p:stCondLst>
                            <p:childTnLst>
                              <p:par>
                                <p:cTn id="79" presetID="18" presetClass="entr" presetSubtype="6" fill="hold" grpId="0" nodeType="clickEffect">
                                  <p:stCondLst>
                                    <p:cond delay="0"/>
                                  </p:stCondLst>
                                  <p:childTnLst>
                                    <p:set>
                                      <p:cBhvr>
                                        <p:cTn id="80" dur="1" fill="hold">
                                          <p:stCondLst>
                                            <p:cond delay="0"/>
                                          </p:stCondLst>
                                        </p:cTn>
                                        <p:tgtEl>
                                          <p:spTgt spid="22"/>
                                        </p:tgtEl>
                                        <p:attrNameLst>
                                          <p:attrName>style.visibility</p:attrName>
                                        </p:attrNameLst>
                                      </p:cBhvr>
                                      <p:to>
                                        <p:strVal val="visible"/>
                                      </p:to>
                                    </p:set>
                                    <p:animEffect transition="in" filter="strips(downRight)">
                                      <p:cBhvr>
                                        <p:cTn id="81" dur="500"/>
                                        <p:tgtEl>
                                          <p:spTgt spid="22"/>
                                        </p:tgtEl>
                                      </p:cBhvr>
                                    </p:animEffect>
                                  </p:childTnLst>
                                </p:cTn>
                              </p:par>
                            </p:childTnLst>
                          </p:cTn>
                        </p:par>
                        <p:par>
                          <p:cTn id="82" fill="hold">
                            <p:stCondLst>
                              <p:cond delay="500"/>
                            </p:stCondLst>
                            <p:childTnLst>
                              <p:par>
                                <p:cTn id="83" presetID="18" presetClass="entr" presetSubtype="6" fill="hold" grpId="0" nodeType="afterEffect">
                                  <p:stCondLst>
                                    <p:cond delay="0"/>
                                  </p:stCondLst>
                                  <p:childTnLst>
                                    <p:set>
                                      <p:cBhvr>
                                        <p:cTn id="84" dur="1" fill="hold">
                                          <p:stCondLst>
                                            <p:cond delay="0"/>
                                          </p:stCondLst>
                                        </p:cTn>
                                        <p:tgtEl>
                                          <p:spTgt spid="25"/>
                                        </p:tgtEl>
                                        <p:attrNameLst>
                                          <p:attrName>style.visibility</p:attrName>
                                        </p:attrNameLst>
                                      </p:cBhvr>
                                      <p:to>
                                        <p:strVal val="visible"/>
                                      </p:to>
                                    </p:set>
                                    <p:animEffect transition="in" filter="strips(downRight)">
                                      <p:cBhvr>
                                        <p:cTn id="85" dur="500"/>
                                        <p:tgtEl>
                                          <p:spTgt spid="25"/>
                                        </p:tgtEl>
                                      </p:cBhvr>
                                    </p:animEffect>
                                  </p:childTnLst>
                                </p:cTn>
                              </p:par>
                            </p:childTnLst>
                          </p:cTn>
                        </p:par>
                      </p:childTnLst>
                    </p:cTn>
                  </p:par>
                  <p:par>
                    <p:cTn id="86" fill="hold">
                      <p:stCondLst>
                        <p:cond delay="indefinite"/>
                      </p:stCondLst>
                      <p:childTnLst>
                        <p:par>
                          <p:cTn id="87" fill="hold">
                            <p:stCondLst>
                              <p:cond delay="0"/>
                            </p:stCondLst>
                            <p:childTnLst>
                              <p:par>
                                <p:cTn id="88" presetID="18" presetClass="entr" presetSubtype="6" fill="hold" grpId="0" nodeType="clickEffect">
                                  <p:stCondLst>
                                    <p:cond delay="0"/>
                                  </p:stCondLst>
                                  <p:childTnLst>
                                    <p:set>
                                      <p:cBhvr>
                                        <p:cTn id="89" dur="1" fill="hold">
                                          <p:stCondLst>
                                            <p:cond delay="0"/>
                                          </p:stCondLst>
                                        </p:cTn>
                                        <p:tgtEl>
                                          <p:spTgt spid="23"/>
                                        </p:tgtEl>
                                        <p:attrNameLst>
                                          <p:attrName>style.visibility</p:attrName>
                                        </p:attrNameLst>
                                      </p:cBhvr>
                                      <p:to>
                                        <p:strVal val="visible"/>
                                      </p:to>
                                    </p:set>
                                    <p:animEffect transition="in" filter="strips(downRight)">
                                      <p:cBhvr>
                                        <p:cTn id="90" dur="500"/>
                                        <p:tgtEl>
                                          <p:spTgt spid="23"/>
                                        </p:tgtEl>
                                      </p:cBhvr>
                                    </p:animEffect>
                                  </p:childTnLst>
                                </p:cTn>
                              </p:par>
                            </p:childTnLst>
                          </p:cTn>
                        </p:par>
                        <p:par>
                          <p:cTn id="91" fill="hold">
                            <p:stCondLst>
                              <p:cond delay="500"/>
                            </p:stCondLst>
                            <p:childTnLst>
                              <p:par>
                                <p:cTn id="92" presetID="18" presetClass="entr" presetSubtype="6" fill="hold" grpId="0" nodeType="afterEffect">
                                  <p:stCondLst>
                                    <p:cond delay="0"/>
                                  </p:stCondLst>
                                  <p:childTnLst>
                                    <p:set>
                                      <p:cBhvr>
                                        <p:cTn id="93" dur="1" fill="hold">
                                          <p:stCondLst>
                                            <p:cond delay="0"/>
                                          </p:stCondLst>
                                        </p:cTn>
                                        <p:tgtEl>
                                          <p:spTgt spid="26"/>
                                        </p:tgtEl>
                                        <p:attrNameLst>
                                          <p:attrName>style.visibility</p:attrName>
                                        </p:attrNameLst>
                                      </p:cBhvr>
                                      <p:to>
                                        <p:strVal val="visible"/>
                                      </p:to>
                                    </p:set>
                                    <p:animEffect transition="in" filter="strips(downRight)">
                                      <p:cBhvr>
                                        <p:cTn id="94"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9" grpId="0"/>
      <p:bldP spid="12" grpId="0"/>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Box 6"/>
          <p:cNvSpPr txBox="1">
            <a:spLocks noChangeArrowheads="1"/>
          </p:cNvSpPr>
          <p:nvPr/>
        </p:nvSpPr>
        <p:spPr bwMode="auto">
          <a:xfrm>
            <a:off x="0" y="914400"/>
            <a:ext cx="9144000" cy="954088"/>
          </a:xfrm>
          <a:prstGeom prst="rect">
            <a:avLst/>
          </a:prstGeom>
          <a:noFill/>
          <a:ln w="9525">
            <a:noFill/>
            <a:miter lim="800000"/>
            <a:headEnd/>
            <a:tailEnd/>
          </a:ln>
        </p:spPr>
        <p:txBody>
          <a:bodyPr>
            <a:spAutoFit/>
          </a:bodyPr>
          <a:lstStyle/>
          <a:p>
            <a:pPr algn="ctr"/>
            <a:r>
              <a:rPr lang="en-US" sz="2800" b="1" u="sng">
                <a:solidFill>
                  <a:srgbClr val="002060"/>
                </a:solidFill>
                <a:latin typeface="Times New Roman" pitchFamily="18" charset="0"/>
                <a:cs typeface="Times New Roman" pitchFamily="18" charset="0"/>
              </a:rPr>
              <a:t>BÀI</a:t>
            </a:r>
            <a:r>
              <a:rPr lang="en-US" sz="2800" b="1">
                <a:solidFill>
                  <a:srgbClr val="002060"/>
                </a:solidFill>
                <a:latin typeface="Times New Roman" pitchFamily="18" charset="0"/>
                <a:cs typeface="Times New Roman" pitchFamily="18" charset="0"/>
              </a:rPr>
              <a:t>: LUYỆN TẬP XÂY DỰNG MỞ BÀI </a:t>
            </a:r>
          </a:p>
          <a:p>
            <a:pPr algn="ctr"/>
            <a:r>
              <a:rPr lang="en-US" sz="2800" b="1">
                <a:solidFill>
                  <a:srgbClr val="002060"/>
                </a:solidFill>
                <a:latin typeface="Times New Roman" pitchFamily="18" charset="0"/>
                <a:cs typeface="Times New Roman" pitchFamily="18" charset="0"/>
              </a:rPr>
              <a:t>TRONG BÀI VĂN MIÊU TẢ ĐỒ VẬT</a:t>
            </a:r>
          </a:p>
        </p:txBody>
      </p:sp>
      <p:sp>
        <p:nvSpPr>
          <p:cNvPr id="20483" name="TextBox 7"/>
          <p:cNvSpPr txBox="1">
            <a:spLocks noChangeArrowheads="1"/>
          </p:cNvSpPr>
          <p:nvPr/>
        </p:nvSpPr>
        <p:spPr bwMode="auto">
          <a:xfrm>
            <a:off x="152400" y="1905000"/>
            <a:ext cx="8915400" cy="1200150"/>
          </a:xfrm>
          <a:prstGeom prst="rect">
            <a:avLst/>
          </a:prstGeom>
          <a:noFill/>
          <a:ln w="9525">
            <a:noFill/>
            <a:miter lim="800000"/>
            <a:headEnd/>
            <a:tailEnd/>
          </a:ln>
        </p:spPr>
        <p:txBody>
          <a:bodyPr>
            <a:spAutoFit/>
          </a:bodyPr>
          <a:lstStyle/>
          <a:p>
            <a:r>
              <a:rPr lang="en-US" sz="2400" b="1" i="1">
                <a:latin typeface="Times New Roman" pitchFamily="18" charset="0"/>
                <a:cs typeface="Times New Roman" pitchFamily="18" charset="0"/>
              </a:rPr>
              <a:t>2. Viết một đoạn văn mở bài cho bài văn </a:t>
            </a:r>
            <a:r>
              <a:rPr lang="en-US" sz="2400" b="1" i="1">
                <a:solidFill>
                  <a:srgbClr val="FF0000"/>
                </a:solidFill>
                <a:latin typeface="Times New Roman" pitchFamily="18" charset="0"/>
                <a:cs typeface="Times New Roman" pitchFamily="18" charset="0"/>
              </a:rPr>
              <a:t>miêu t</a:t>
            </a:r>
            <a:r>
              <a:rPr lang="en-US" sz="2400" b="1" i="1">
                <a:latin typeface="Times New Roman" pitchFamily="18" charset="0"/>
                <a:cs typeface="Times New Roman" pitchFamily="18" charset="0"/>
              </a:rPr>
              <a:t>ả cái bàn học của em:</a:t>
            </a:r>
          </a:p>
          <a:p>
            <a:pPr>
              <a:buFontTx/>
              <a:buChar char="-"/>
            </a:pPr>
            <a:r>
              <a:rPr lang="en-US" sz="2400" b="1" i="1">
                <a:latin typeface="Times New Roman" pitchFamily="18" charset="0"/>
                <a:cs typeface="Times New Roman" pitchFamily="18" charset="0"/>
              </a:rPr>
              <a:t>Theo cách mở bài trực tiếp.</a:t>
            </a:r>
          </a:p>
          <a:p>
            <a:pPr>
              <a:buFontTx/>
              <a:buChar char="-"/>
            </a:pPr>
            <a:r>
              <a:rPr lang="en-US" sz="2400" b="1" i="1">
                <a:latin typeface="Times New Roman" pitchFamily="18" charset="0"/>
                <a:cs typeface="Times New Roman" pitchFamily="18" charset="0"/>
              </a:rPr>
              <a:t>Theo cách mở bài gián tiếp.</a:t>
            </a:r>
          </a:p>
        </p:txBody>
      </p:sp>
      <p:sp>
        <p:nvSpPr>
          <p:cNvPr id="20484" name="TextBox 9"/>
          <p:cNvSpPr txBox="1">
            <a:spLocks noChangeArrowheads="1"/>
          </p:cNvSpPr>
          <p:nvPr/>
        </p:nvSpPr>
        <p:spPr bwMode="auto">
          <a:xfrm>
            <a:off x="1563688" y="1905000"/>
            <a:ext cx="2286000" cy="457200"/>
          </a:xfrm>
          <a:prstGeom prst="rect">
            <a:avLst/>
          </a:prstGeom>
          <a:noFill/>
          <a:ln w="9525">
            <a:noFill/>
            <a:miter lim="800000"/>
            <a:headEnd/>
            <a:tailEnd/>
          </a:ln>
        </p:spPr>
        <p:txBody>
          <a:bodyPr>
            <a:spAutoFit/>
          </a:bodyPr>
          <a:lstStyle/>
          <a:p>
            <a:r>
              <a:rPr lang="en-US" sz="2400" b="1" i="1">
                <a:solidFill>
                  <a:srgbClr val="FF0000"/>
                </a:solidFill>
                <a:latin typeface="Times New Roman" pitchFamily="18" charset="0"/>
                <a:cs typeface="Times New Roman" pitchFamily="18" charset="0"/>
              </a:rPr>
              <a:t>đoạn văn mở bài</a:t>
            </a:r>
          </a:p>
        </p:txBody>
      </p:sp>
      <p:sp>
        <p:nvSpPr>
          <p:cNvPr id="20485" name="TextBox 10"/>
          <p:cNvSpPr txBox="1">
            <a:spLocks noChangeArrowheads="1"/>
          </p:cNvSpPr>
          <p:nvPr/>
        </p:nvSpPr>
        <p:spPr bwMode="auto">
          <a:xfrm>
            <a:off x="5972175" y="1905000"/>
            <a:ext cx="3124200" cy="461963"/>
          </a:xfrm>
          <a:prstGeom prst="rect">
            <a:avLst/>
          </a:prstGeom>
          <a:noFill/>
          <a:ln w="9525">
            <a:noFill/>
            <a:miter lim="800000"/>
            <a:headEnd/>
            <a:tailEnd/>
          </a:ln>
        </p:spPr>
        <p:txBody>
          <a:bodyPr>
            <a:spAutoFit/>
          </a:bodyPr>
          <a:lstStyle/>
          <a:p>
            <a:r>
              <a:rPr lang="en-US" sz="2400" b="1" i="1">
                <a:solidFill>
                  <a:srgbClr val="FF0000"/>
                </a:solidFill>
                <a:latin typeface="Times New Roman" pitchFamily="18" charset="0"/>
                <a:cs typeface="Times New Roman" pitchFamily="18" charset="0"/>
              </a:rPr>
              <a:t>tả cái bàn học của em</a:t>
            </a:r>
          </a:p>
        </p:txBody>
      </p:sp>
      <p:sp>
        <p:nvSpPr>
          <p:cNvPr id="8" name="TextBox 7"/>
          <p:cNvSpPr txBox="1">
            <a:spLocks noChangeArrowheads="1"/>
          </p:cNvSpPr>
          <p:nvPr/>
        </p:nvSpPr>
        <p:spPr bwMode="auto">
          <a:xfrm>
            <a:off x="90488" y="3352800"/>
            <a:ext cx="8915400" cy="2185988"/>
          </a:xfrm>
          <a:prstGeom prst="rect">
            <a:avLst/>
          </a:prstGeom>
          <a:noFill/>
          <a:ln w="9525">
            <a:noFill/>
            <a:miter lim="800000"/>
            <a:headEnd/>
            <a:tailEnd/>
          </a:ln>
        </p:spPr>
        <p:txBody>
          <a:bodyPr>
            <a:spAutoFit/>
          </a:bodyPr>
          <a:lstStyle/>
          <a:p>
            <a:pPr marL="457200" indent="-457200" algn="ctr"/>
            <a:r>
              <a:rPr lang="en-US" sz="2400" b="1" i="1">
                <a:latin typeface="Times New Roman" pitchFamily="18" charset="0"/>
                <a:cs typeface="Times New Roman" pitchFamily="18" charset="0"/>
              </a:rPr>
              <a:t>TIÊU CHÍ ĐÁNH GIÁ:</a:t>
            </a:r>
          </a:p>
          <a:p>
            <a:pPr marL="457200" indent="-457200" algn="ctr"/>
            <a:endParaRPr lang="en-US" sz="800" b="1" i="1">
              <a:latin typeface="Times New Roman" pitchFamily="18" charset="0"/>
              <a:cs typeface="Times New Roman" pitchFamily="18" charset="0"/>
            </a:endParaRPr>
          </a:p>
          <a:p>
            <a:pPr marL="457200" indent="-457200">
              <a:buFontTx/>
              <a:buAutoNum type="arabicPeriod"/>
            </a:pPr>
            <a:r>
              <a:rPr lang="en-US" sz="2400" b="1" i="1">
                <a:latin typeface="Times New Roman" pitchFamily="18" charset="0"/>
                <a:cs typeface="Times New Roman" pitchFamily="18" charset="0"/>
              </a:rPr>
              <a:t>Đoạn mở bài bạn viết đã đúng với yêu cầu đề bài chưa?</a:t>
            </a:r>
          </a:p>
          <a:p>
            <a:pPr marL="457200" indent="-457200">
              <a:buFontTx/>
              <a:buAutoNum type="arabicPeriod"/>
            </a:pPr>
            <a:r>
              <a:rPr lang="en-US" sz="2400" b="1" i="1">
                <a:latin typeface="Times New Roman" pitchFamily="18" charset="0"/>
                <a:cs typeface="Times New Roman" pitchFamily="18" charset="0"/>
              </a:rPr>
              <a:t>Cách dùng từ đặt câu trong đoạn mở bài của bạn có phù hợp với yêu cầu của đề bài không?</a:t>
            </a:r>
          </a:p>
          <a:p>
            <a:pPr marL="457200" indent="-457200">
              <a:buFontTx/>
              <a:buAutoNum type="arabicPeriod"/>
            </a:pPr>
            <a:endParaRPr lang="en-US" sz="800" b="1" i="1">
              <a:latin typeface="Times New Roman" pitchFamily="18" charset="0"/>
              <a:cs typeface="Times New Roman" pitchFamily="18" charset="0"/>
            </a:endParaRPr>
          </a:p>
          <a:p>
            <a:pPr marL="457200" indent="-457200">
              <a:buFontTx/>
              <a:buAutoNum type="arabicPeriod"/>
            </a:pPr>
            <a:r>
              <a:rPr lang="en-US" sz="2400" b="1" i="1">
                <a:latin typeface="Times New Roman" pitchFamily="18" charset="0"/>
                <a:cs typeface="Times New Roman" pitchFamily="18" charset="0"/>
              </a:rPr>
              <a:t>Lời văn trong đoạn mở bài bạn viết đã thể hiện cảm xúc chưa?</a:t>
            </a:r>
          </a:p>
        </p:txBody>
      </p:sp>
      <p:sp>
        <p:nvSpPr>
          <p:cNvPr id="20487" name="TextBox 8"/>
          <p:cNvSpPr txBox="1">
            <a:spLocks noChangeArrowheads="1"/>
          </p:cNvSpPr>
          <p:nvPr/>
        </p:nvSpPr>
        <p:spPr bwMode="auto">
          <a:xfrm>
            <a:off x="2582863" y="2281238"/>
            <a:ext cx="1447800" cy="461962"/>
          </a:xfrm>
          <a:prstGeom prst="rect">
            <a:avLst/>
          </a:prstGeom>
          <a:noFill/>
          <a:ln w="9525">
            <a:noFill/>
            <a:miter lim="800000"/>
            <a:headEnd/>
            <a:tailEnd/>
          </a:ln>
        </p:spPr>
        <p:txBody>
          <a:bodyPr>
            <a:spAutoFit/>
          </a:bodyPr>
          <a:lstStyle/>
          <a:p>
            <a:r>
              <a:rPr lang="en-US" sz="2400" b="1" i="1">
                <a:solidFill>
                  <a:srgbClr val="0000FF"/>
                </a:solidFill>
                <a:latin typeface="Times New Roman" pitchFamily="18" charset="0"/>
                <a:cs typeface="Times New Roman" pitchFamily="18" charset="0"/>
              </a:rPr>
              <a:t>trực tiếp</a:t>
            </a:r>
          </a:p>
        </p:txBody>
      </p:sp>
      <p:sp>
        <p:nvSpPr>
          <p:cNvPr id="20488" name="TextBox 11"/>
          <p:cNvSpPr txBox="1">
            <a:spLocks noChangeArrowheads="1"/>
          </p:cNvSpPr>
          <p:nvPr/>
        </p:nvSpPr>
        <p:spPr bwMode="auto">
          <a:xfrm>
            <a:off x="2584450" y="2633663"/>
            <a:ext cx="1447800" cy="461962"/>
          </a:xfrm>
          <a:prstGeom prst="rect">
            <a:avLst/>
          </a:prstGeom>
          <a:noFill/>
          <a:ln w="9525">
            <a:noFill/>
            <a:miter lim="800000"/>
            <a:headEnd/>
            <a:tailEnd/>
          </a:ln>
        </p:spPr>
        <p:txBody>
          <a:bodyPr>
            <a:spAutoFit/>
          </a:bodyPr>
          <a:lstStyle/>
          <a:p>
            <a:r>
              <a:rPr lang="en-US" sz="2400" b="1" i="1">
                <a:solidFill>
                  <a:srgbClr val="0000FF"/>
                </a:solidFill>
                <a:latin typeface="Times New Roman" pitchFamily="18" charset="0"/>
                <a:cs typeface="Times New Roman" pitchFamily="18" charset="0"/>
              </a:rPr>
              <a:t>gián tiếp</a:t>
            </a:r>
          </a:p>
        </p:txBody>
      </p:sp>
      <p:sp>
        <p:nvSpPr>
          <p:cNvPr id="20490" name="TextBox 5"/>
          <p:cNvSpPr txBox="1">
            <a:spLocks noChangeArrowheads="1"/>
          </p:cNvSpPr>
          <p:nvPr/>
        </p:nvSpPr>
        <p:spPr bwMode="auto">
          <a:xfrm>
            <a:off x="3352800" y="604838"/>
            <a:ext cx="2352675" cy="461962"/>
          </a:xfrm>
          <a:prstGeom prst="rect">
            <a:avLst/>
          </a:prstGeom>
          <a:noFill/>
          <a:ln w="9525">
            <a:noFill/>
            <a:miter lim="800000"/>
            <a:headEnd/>
            <a:tailEnd/>
          </a:ln>
        </p:spPr>
        <p:txBody>
          <a:bodyPr>
            <a:spAutoFit/>
          </a:bodyPr>
          <a:lstStyle/>
          <a:p>
            <a:r>
              <a:rPr lang="en-US" sz="2400" b="1">
                <a:solidFill>
                  <a:srgbClr val="FF0000"/>
                </a:solidFill>
                <a:latin typeface="Times New Roman" pitchFamily="18" charset="0"/>
                <a:cs typeface="Times New Roman" pitchFamily="18" charset="0"/>
              </a:rPr>
              <a:t>TẬP LÀM VĂN</a:t>
            </a: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iterate type="lt">
                                    <p:tmPct val="0"/>
                                  </p:iterate>
                                  <p:childTnLst>
                                    <p:set>
                                      <p:cBhvr>
                                        <p:cTn id="6" dur="1" fill="hold">
                                          <p:stCondLst>
                                            <p:cond delay="0"/>
                                          </p:stCondLst>
                                        </p:cTn>
                                        <p:tgtEl>
                                          <p:spTgt spid="8"/>
                                        </p:tgtEl>
                                        <p:attrNameLst>
                                          <p:attrName>style.visibility</p:attrName>
                                        </p:attrNameLst>
                                      </p:cBhvr>
                                      <p:to>
                                        <p:strVal val="visible"/>
                                      </p:to>
                                    </p:set>
                                    <p:animEffect transition="in" filter="strips(down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descr="Walnut"/>
          <p:cNvSpPr>
            <a:spLocks noChangeArrowheads="1"/>
          </p:cNvSpPr>
          <p:nvPr/>
        </p:nvSpPr>
        <p:spPr bwMode="auto">
          <a:xfrm>
            <a:off x="0" y="0"/>
            <a:ext cx="9144000" cy="6858000"/>
          </a:xfrm>
          <a:prstGeom prst="rect">
            <a:avLst/>
          </a:prstGeom>
          <a:blipFill dpi="0" rotWithShape="1">
            <a:blip r:embed="rId3"/>
            <a:srcRect/>
            <a:tile tx="0" ty="0" sx="100000" sy="100000" flip="none" algn="tl"/>
          </a:blipFill>
          <a:ln w="28575">
            <a:solidFill>
              <a:srgbClr val="FFCC00"/>
            </a:solidFill>
            <a:miter lim="800000"/>
            <a:headEnd/>
            <a:tailEnd/>
          </a:ln>
        </p:spPr>
        <p:txBody>
          <a:bodyPr wrap="none" anchor="ctr"/>
          <a:lstStyle/>
          <a:p>
            <a:endParaRPr lang="en-US"/>
          </a:p>
        </p:txBody>
      </p:sp>
      <p:pic>
        <p:nvPicPr>
          <p:cNvPr id="83971" name="Picture 3" descr="199"/>
          <p:cNvPicPr>
            <a:picLocks noChangeAspect="1" noChangeArrowheads="1" noCrop="1"/>
          </p:cNvPicPr>
          <p:nvPr/>
        </p:nvPicPr>
        <p:blipFill>
          <a:blip r:embed="rId4"/>
          <a:srcRect/>
          <a:stretch>
            <a:fillRect/>
          </a:stretch>
        </p:blipFill>
        <p:spPr bwMode="auto">
          <a:xfrm>
            <a:off x="0" y="0"/>
            <a:ext cx="9144000" cy="6858000"/>
          </a:xfrm>
          <a:prstGeom prst="rect">
            <a:avLst/>
          </a:prstGeom>
          <a:noFill/>
          <a:ln w="9525">
            <a:noFill/>
            <a:miter lim="800000"/>
            <a:headEnd/>
            <a:tailEnd/>
          </a:ln>
        </p:spPr>
      </p:pic>
      <p:pic>
        <p:nvPicPr>
          <p:cNvPr id="83972" name="Picture 4" descr="PHAI[1]"/>
          <p:cNvPicPr>
            <a:picLocks noChangeAspect="1" noChangeArrowheads="1"/>
          </p:cNvPicPr>
          <p:nvPr/>
        </p:nvPicPr>
        <p:blipFill>
          <a:blip r:embed="rId5"/>
          <a:srcRect r="42857"/>
          <a:stretch>
            <a:fillRect/>
          </a:stretch>
        </p:blipFill>
        <p:spPr bwMode="auto">
          <a:xfrm>
            <a:off x="0" y="76200"/>
            <a:ext cx="3124200" cy="6858000"/>
          </a:xfrm>
          <a:prstGeom prst="rect">
            <a:avLst/>
          </a:prstGeom>
          <a:noFill/>
          <a:ln w="9525">
            <a:noFill/>
            <a:miter lim="800000"/>
            <a:headEnd/>
            <a:tailEnd/>
          </a:ln>
        </p:spPr>
      </p:pic>
      <p:sp>
        <p:nvSpPr>
          <p:cNvPr id="83973" name="WordArt 5"/>
          <p:cNvSpPr>
            <a:spLocks noChangeArrowheads="1" noChangeShapeType="1" noTextEdit="1"/>
          </p:cNvSpPr>
          <p:nvPr/>
        </p:nvSpPr>
        <p:spPr bwMode="auto">
          <a:xfrm>
            <a:off x="2286000" y="838200"/>
            <a:ext cx="6477000" cy="1066800"/>
          </a:xfrm>
          <a:prstGeom prst="rect">
            <a:avLst/>
          </a:prstGeom>
        </p:spPr>
        <p:txBody>
          <a:bodyPr wrap="none" fromWordArt="1">
            <a:prstTxWarp prst="textPlain">
              <a:avLst>
                <a:gd name="adj" fmla="val 50000"/>
              </a:avLst>
            </a:prstTxWarp>
          </a:bodyPr>
          <a:lstStyle/>
          <a:p>
            <a:pPr algn="ctr"/>
            <a:r>
              <a:rPr lang="en-US" b="1" kern="10">
                <a:ln w="38100">
                  <a:solidFill>
                    <a:srgbClr val="FFCC00"/>
                  </a:solidFill>
                  <a:round/>
                  <a:headEnd/>
                  <a:tailEnd/>
                </a:ln>
                <a:solidFill>
                  <a:srgbClr val="003300"/>
                </a:solidFill>
                <a:latin typeface="VNI-Times"/>
              </a:rPr>
              <a:t>Chuùc caùc thaày coâ </a:t>
            </a:r>
          </a:p>
        </p:txBody>
      </p:sp>
      <p:sp>
        <p:nvSpPr>
          <p:cNvPr id="83974" name="WordArt 6"/>
          <p:cNvSpPr>
            <a:spLocks noChangeArrowheads="1" noChangeShapeType="1" noTextEdit="1"/>
          </p:cNvSpPr>
          <p:nvPr/>
        </p:nvSpPr>
        <p:spPr bwMode="auto">
          <a:xfrm>
            <a:off x="2590800" y="2133600"/>
            <a:ext cx="6038850" cy="1123950"/>
          </a:xfrm>
          <a:prstGeom prst="rect">
            <a:avLst/>
          </a:prstGeom>
        </p:spPr>
        <p:txBody>
          <a:bodyPr wrap="none" fromWordArt="1">
            <a:prstTxWarp prst="textPlain">
              <a:avLst>
                <a:gd name="adj" fmla="val 50000"/>
              </a:avLst>
            </a:prstTxWarp>
          </a:bodyPr>
          <a:lstStyle/>
          <a:p>
            <a:pPr algn="ctr"/>
            <a:r>
              <a:rPr lang="en-US" b="1" kern="10">
                <a:ln w="38100">
                  <a:solidFill>
                    <a:srgbClr val="FFCC00"/>
                  </a:solidFill>
                  <a:round/>
                  <a:headEnd/>
                  <a:tailEnd/>
                </a:ln>
                <a:solidFill>
                  <a:srgbClr val="003300"/>
                </a:solidFill>
                <a:latin typeface="VNI-Times"/>
              </a:rPr>
              <a:t>söùc khoûe.</a:t>
            </a:r>
          </a:p>
        </p:txBody>
      </p:sp>
      <p:sp>
        <p:nvSpPr>
          <p:cNvPr id="83975" name="WordArt 7"/>
          <p:cNvSpPr>
            <a:spLocks noChangeArrowheads="1" noChangeShapeType="1" noTextEdit="1"/>
          </p:cNvSpPr>
          <p:nvPr/>
        </p:nvSpPr>
        <p:spPr bwMode="auto">
          <a:xfrm>
            <a:off x="2895600" y="4114800"/>
            <a:ext cx="5867400" cy="1752600"/>
          </a:xfrm>
          <a:prstGeom prst="rect">
            <a:avLst/>
          </a:prstGeom>
        </p:spPr>
        <p:txBody>
          <a:bodyPr wrap="none" fromWordArt="1">
            <a:prstTxWarp prst="textPlain">
              <a:avLst>
                <a:gd name="adj" fmla="val 50000"/>
              </a:avLst>
            </a:prstTxWarp>
          </a:bodyPr>
          <a:lstStyle/>
          <a:p>
            <a:pPr algn="ctr"/>
            <a:r>
              <a:rPr lang="en-US" b="1" kern="10">
                <a:ln w="28575">
                  <a:solidFill>
                    <a:srgbClr val="FF6600"/>
                  </a:solidFill>
                  <a:round/>
                  <a:headEnd/>
                  <a:tailEnd/>
                </a:ln>
                <a:solidFill>
                  <a:srgbClr val="FFFF00"/>
                </a:solidFill>
                <a:latin typeface="VNI-Times"/>
              </a:rPr>
              <a:t>Chuùc caùc em HS hoïc taäp toát.</a:t>
            </a:r>
          </a:p>
        </p:txBody>
      </p:sp>
      <p:sp>
        <p:nvSpPr>
          <p:cNvPr id="8" name="WordArt 4"/>
          <p:cNvSpPr>
            <a:spLocks noChangeArrowheads="1" noChangeShapeType="1" noTextEdit="1"/>
          </p:cNvSpPr>
          <p:nvPr/>
        </p:nvSpPr>
        <p:spPr bwMode="auto">
          <a:xfrm>
            <a:off x="1143000" y="1447800"/>
            <a:ext cx="7620000" cy="3733800"/>
          </a:xfrm>
          <a:prstGeom prst="rect">
            <a:avLst/>
          </a:prstGeom>
        </p:spPr>
        <p:txBody>
          <a:bodyPr wrap="none" fromWordArt="1">
            <a:prstTxWarp prst="textWave2">
              <a:avLst>
                <a:gd name="adj1" fmla="val 13005"/>
                <a:gd name="adj2" fmla="val 0"/>
              </a:avLst>
            </a:prstTxWarp>
            <a:scene3d>
              <a:camera prst="legacyObliqueTopRight"/>
              <a:lightRig rig="legacyFlat3" dir="b"/>
            </a:scene3d>
            <a:sp3d extrusionH="430200" prstMaterial="legacyMatte">
              <a:extrusionClr>
                <a:srgbClr val="FF0000"/>
              </a:extrusionClr>
            </a:sp3d>
          </a:bodyPr>
          <a:lstStyle/>
          <a:p>
            <a:pPr algn="ctr"/>
            <a:r>
              <a:rPr lang="en-US" b="1" kern="10">
                <a:ln w="9525">
                  <a:round/>
                  <a:headEnd/>
                  <a:tailEnd/>
                </a:ln>
                <a:gradFill rotWithShape="1">
                  <a:gsLst>
                    <a:gs pos="0">
                      <a:srgbClr val="FF0000"/>
                    </a:gs>
                    <a:gs pos="100000">
                      <a:srgbClr val="FFFF00"/>
                    </a:gs>
                  </a:gsLst>
                  <a:path path="rect">
                    <a:fillToRect l="50000" t="50000" r="50000" b="50000"/>
                  </a:path>
                </a:gradFill>
                <a:latin typeface="VNI-Times"/>
              </a:rPr>
              <a:t>CHAØO TAÏM BIEÄT </a:t>
            </a:r>
          </a:p>
          <a:p>
            <a:pPr algn="ctr"/>
            <a:r>
              <a:rPr lang="en-US" b="1" kern="10">
                <a:ln w="9525">
                  <a:round/>
                  <a:headEnd/>
                  <a:tailEnd/>
                </a:ln>
                <a:gradFill rotWithShape="1">
                  <a:gsLst>
                    <a:gs pos="0">
                      <a:srgbClr val="FF0000"/>
                    </a:gs>
                    <a:gs pos="100000">
                      <a:srgbClr val="FFFF00"/>
                    </a:gs>
                  </a:gsLst>
                  <a:path path="rect">
                    <a:fillToRect l="50000" t="50000" r="50000" b="50000"/>
                  </a:path>
                </a:gradFill>
                <a:latin typeface="VNI-Times"/>
              </a:rPr>
              <a:t>QUÙY THAÀY COÂ VAØ CAÙC EM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afterEffect">
                                  <p:stCondLst>
                                    <p:cond delay="0"/>
                                  </p:stCondLst>
                                  <p:childTnLst>
                                    <p:set>
                                      <p:cBhvr>
                                        <p:cTn id="6" dur="1" fill="hold">
                                          <p:stCondLst>
                                            <p:cond delay="0"/>
                                          </p:stCondLst>
                                        </p:cTn>
                                        <p:tgtEl>
                                          <p:spTgt spid="83972"/>
                                        </p:tgtEl>
                                        <p:attrNameLst>
                                          <p:attrName>style.visibility</p:attrName>
                                        </p:attrNameLst>
                                      </p:cBhvr>
                                      <p:to>
                                        <p:strVal val="visible"/>
                                      </p:to>
                                    </p:set>
                                    <p:anim calcmode="lin" valueType="num">
                                      <p:cBhvr additive="base">
                                        <p:cTn id="7" dur="500" fill="hold"/>
                                        <p:tgtEl>
                                          <p:spTgt spid="83972"/>
                                        </p:tgtEl>
                                        <p:attrNameLst>
                                          <p:attrName>ppt_x</p:attrName>
                                        </p:attrNameLst>
                                      </p:cBhvr>
                                      <p:tavLst>
                                        <p:tav tm="0">
                                          <p:val>
                                            <p:strVal val="1+#ppt_w/2"/>
                                          </p:val>
                                        </p:tav>
                                        <p:tav tm="100000">
                                          <p:val>
                                            <p:strVal val="#ppt_x"/>
                                          </p:val>
                                        </p:tav>
                                      </p:tavLst>
                                    </p:anim>
                                    <p:anim calcmode="lin" valueType="num">
                                      <p:cBhvr additive="base">
                                        <p:cTn id="8" dur="500" fill="hold"/>
                                        <p:tgtEl>
                                          <p:spTgt spid="83972"/>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83971"/>
                                        </p:tgtEl>
                                        <p:attrNameLst>
                                          <p:attrName>style.visibility</p:attrName>
                                        </p:attrNameLst>
                                      </p:cBhvr>
                                      <p:to>
                                        <p:strVal val="visible"/>
                                      </p:to>
                                    </p:set>
                                    <p:anim calcmode="lin" valueType="num">
                                      <p:cBhvr additive="base">
                                        <p:cTn id="11" dur="1000" fill="hold"/>
                                        <p:tgtEl>
                                          <p:spTgt spid="83971"/>
                                        </p:tgtEl>
                                        <p:attrNameLst>
                                          <p:attrName>ppt_x</p:attrName>
                                        </p:attrNameLst>
                                      </p:cBhvr>
                                      <p:tavLst>
                                        <p:tav tm="0">
                                          <p:val>
                                            <p:strVal val="1+#ppt_w/2"/>
                                          </p:val>
                                        </p:tav>
                                        <p:tav tm="100000">
                                          <p:val>
                                            <p:strVal val="#ppt_x"/>
                                          </p:val>
                                        </p:tav>
                                      </p:tavLst>
                                    </p:anim>
                                    <p:anim calcmode="lin" valueType="num">
                                      <p:cBhvr additive="base">
                                        <p:cTn id="12" dur="1000" fill="hold"/>
                                        <p:tgtEl>
                                          <p:spTgt spid="83971"/>
                                        </p:tgtEl>
                                        <p:attrNameLst>
                                          <p:attrName>ppt_y</p:attrName>
                                        </p:attrNameLst>
                                      </p:cBhvr>
                                      <p:tavLst>
                                        <p:tav tm="0">
                                          <p:val>
                                            <p:strVal val="#ppt_y"/>
                                          </p:val>
                                        </p:tav>
                                        <p:tav tm="100000">
                                          <p:val>
                                            <p:strVal val="#ppt_y"/>
                                          </p:val>
                                        </p:tav>
                                      </p:tavLst>
                                    </p:anim>
                                  </p:childTnLst>
                                </p:cTn>
                              </p:par>
                            </p:childTnLst>
                          </p:cTn>
                        </p:par>
                        <p:par>
                          <p:cTn id="13" fill="hold">
                            <p:stCondLst>
                              <p:cond delay="1000"/>
                            </p:stCondLst>
                            <p:childTnLst>
                              <p:par>
                                <p:cTn id="14" presetID="23" presetClass="entr" presetSubtype="16" fill="hold" grpId="0" nodeType="afterEffect">
                                  <p:stCondLst>
                                    <p:cond delay="0"/>
                                  </p:stCondLst>
                                  <p:childTnLst>
                                    <p:set>
                                      <p:cBhvr>
                                        <p:cTn id="15" dur="1" fill="hold">
                                          <p:stCondLst>
                                            <p:cond delay="0"/>
                                          </p:stCondLst>
                                        </p:cTn>
                                        <p:tgtEl>
                                          <p:spTgt spid="83973"/>
                                        </p:tgtEl>
                                        <p:attrNameLst>
                                          <p:attrName>style.visibility</p:attrName>
                                        </p:attrNameLst>
                                      </p:cBhvr>
                                      <p:to>
                                        <p:strVal val="visible"/>
                                      </p:to>
                                    </p:set>
                                    <p:anim calcmode="lin" valueType="num">
                                      <p:cBhvr>
                                        <p:cTn id="16" dur="3000" fill="hold"/>
                                        <p:tgtEl>
                                          <p:spTgt spid="83973"/>
                                        </p:tgtEl>
                                        <p:attrNameLst>
                                          <p:attrName>ppt_w</p:attrName>
                                        </p:attrNameLst>
                                      </p:cBhvr>
                                      <p:tavLst>
                                        <p:tav tm="0">
                                          <p:val>
                                            <p:fltVal val="0"/>
                                          </p:val>
                                        </p:tav>
                                        <p:tav tm="100000">
                                          <p:val>
                                            <p:strVal val="#ppt_w"/>
                                          </p:val>
                                        </p:tav>
                                      </p:tavLst>
                                    </p:anim>
                                    <p:anim calcmode="lin" valueType="num">
                                      <p:cBhvr>
                                        <p:cTn id="17" dur="3000" fill="hold"/>
                                        <p:tgtEl>
                                          <p:spTgt spid="83973"/>
                                        </p:tgtEl>
                                        <p:attrNameLst>
                                          <p:attrName>ppt_h</p:attrName>
                                        </p:attrNameLst>
                                      </p:cBhvr>
                                      <p:tavLst>
                                        <p:tav tm="0">
                                          <p:val>
                                            <p:fltVal val="0"/>
                                          </p:val>
                                        </p:tav>
                                        <p:tav tm="100000">
                                          <p:val>
                                            <p:strVal val="#ppt_h"/>
                                          </p:val>
                                        </p:tav>
                                      </p:tavLst>
                                    </p:anim>
                                  </p:childTnLst>
                                </p:cTn>
                              </p:par>
                            </p:childTnLst>
                          </p:cTn>
                        </p:par>
                        <p:par>
                          <p:cTn id="18" fill="hold">
                            <p:stCondLst>
                              <p:cond delay="4000"/>
                            </p:stCondLst>
                            <p:childTnLst>
                              <p:par>
                                <p:cTn id="19" presetID="31" presetClass="entr" presetSubtype="0" fill="hold" grpId="0" nodeType="afterEffect">
                                  <p:stCondLst>
                                    <p:cond delay="0"/>
                                  </p:stCondLst>
                                  <p:iterate type="lt">
                                    <p:tmPct val="5000"/>
                                  </p:iterate>
                                  <p:childTnLst>
                                    <p:set>
                                      <p:cBhvr>
                                        <p:cTn id="20" dur="1" fill="hold">
                                          <p:stCondLst>
                                            <p:cond delay="0"/>
                                          </p:stCondLst>
                                        </p:cTn>
                                        <p:tgtEl>
                                          <p:spTgt spid="83974"/>
                                        </p:tgtEl>
                                        <p:attrNameLst>
                                          <p:attrName>style.visibility</p:attrName>
                                        </p:attrNameLst>
                                      </p:cBhvr>
                                      <p:to>
                                        <p:strVal val="visible"/>
                                      </p:to>
                                    </p:set>
                                    <p:anim calcmode="lin" valueType="num">
                                      <p:cBhvr>
                                        <p:cTn id="21" dur="1000" fill="hold"/>
                                        <p:tgtEl>
                                          <p:spTgt spid="83974"/>
                                        </p:tgtEl>
                                        <p:attrNameLst>
                                          <p:attrName>ppt_w</p:attrName>
                                        </p:attrNameLst>
                                      </p:cBhvr>
                                      <p:tavLst>
                                        <p:tav tm="0">
                                          <p:val>
                                            <p:fltVal val="0"/>
                                          </p:val>
                                        </p:tav>
                                        <p:tav tm="100000">
                                          <p:val>
                                            <p:strVal val="#ppt_w"/>
                                          </p:val>
                                        </p:tav>
                                      </p:tavLst>
                                    </p:anim>
                                    <p:anim calcmode="lin" valueType="num">
                                      <p:cBhvr>
                                        <p:cTn id="22" dur="1000" fill="hold"/>
                                        <p:tgtEl>
                                          <p:spTgt spid="83974"/>
                                        </p:tgtEl>
                                        <p:attrNameLst>
                                          <p:attrName>ppt_h</p:attrName>
                                        </p:attrNameLst>
                                      </p:cBhvr>
                                      <p:tavLst>
                                        <p:tav tm="0">
                                          <p:val>
                                            <p:fltVal val="0"/>
                                          </p:val>
                                        </p:tav>
                                        <p:tav tm="100000">
                                          <p:val>
                                            <p:strVal val="#ppt_h"/>
                                          </p:val>
                                        </p:tav>
                                      </p:tavLst>
                                    </p:anim>
                                    <p:anim calcmode="lin" valueType="num">
                                      <p:cBhvr>
                                        <p:cTn id="23" dur="1000" fill="hold"/>
                                        <p:tgtEl>
                                          <p:spTgt spid="83974"/>
                                        </p:tgtEl>
                                        <p:attrNameLst>
                                          <p:attrName>style.rotation</p:attrName>
                                        </p:attrNameLst>
                                      </p:cBhvr>
                                      <p:tavLst>
                                        <p:tav tm="0">
                                          <p:val>
                                            <p:fltVal val="90"/>
                                          </p:val>
                                        </p:tav>
                                        <p:tav tm="100000">
                                          <p:val>
                                            <p:fltVal val="0"/>
                                          </p:val>
                                        </p:tav>
                                      </p:tavLst>
                                    </p:anim>
                                    <p:animEffect transition="in" filter="fade">
                                      <p:cBhvr>
                                        <p:cTn id="24" dur="1000"/>
                                        <p:tgtEl>
                                          <p:spTgt spid="83974"/>
                                        </p:tgtEl>
                                      </p:cBhvr>
                                    </p:animEffect>
                                  </p:childTnLst>
                                </p:cTn>
                              </p:par>
                            </p:childTnLst>
                          </p:cTn>
                        </p:par>
                        <p:par>
                          <p:cTn id="25" fill="hold">
                            <p:stCondLst>
                              <p:cond delay="5450"/>
                            </p:stCondLst>
                            <p:childTnLst>
                              <p:par>
                                <p:cTn id="26" presetID="22" presetClass="entr" presetSubtype="8" fill="hold" grpId="0" nodeType="afterEffect">
                                  <p:stCondLst>
                                    <p:cond delay="0"/>
                                  </p:stCondLst>
                                  <p:childTnLst>
                                    <p:set>
                                      <p:cBhvr>
                                        <p:cTn id="27" dur="1" fill="hold">
                                          <p:stCondLst>
                                            <p:cond delay="0"/>
                                          </p:stCondLst>
                                        </p:cTn>
                                        <p:tgtEl>
                                          <p:spTgt spid="83975"/>
                                        </p:tgtEl>
                                        <p:attrNameLst>
                                          <p:attrName>style.visibility</p:attrName>
                                        </p:attrNameLst>
                                      </p:cBhvr>
                                      <p:to>
                                        <p:strVal val="visible"/>
                                      </p:to>
                                    </p:set>
                                    <p:animEffect transition="in" filter="wipe(left)">
                                      <p:cBhvr>
                                        <p:cTn id="28" dur="2000"/>
                                        <p:tgtEl>
                                          <p:spTgt spid="83975"/>
                                        </p:tgtEl>
                                      </p:cBhvr>
                                    </p:animEffect>
                                  </p:childTnLst>
                                </p:cTn>
                              </p:par>
                            </p:childTnLst>
                          </p:cTn>
                        </p:par>
                        <p:par>
                          <p:cTn id="29" fill="hold">
                            <p:stCondLst>
                              <p:cond delay="7450"/>
                            </p:stCondLst>
                            <p:childTnLst>
                              <p:par>
                                <p:cTn id="30" presetID="3" presetClass="exit" presetSubtype="10" fill="hold" grpId="1" nodeType="afterEffect">
                                  <p:stCondLst>
                                    <p:cond delay="4000"/>
                                  </p:stCondLst>
                                  <p:childTnLst>
                                    <p:animEffect transition="out" filter="blinds(horizontal)">
                                      <p:cBhvr>
                                        <p:cTn id="31" dur="500"/>
                                        <p:tgtEl>
                                          <p:spTgt spid="83973"/>
                                        </p:tgtEl>
                                      </p:cBhvr>
                                    </p:animEffect>
                                    <p:set>
                                      <p:cBhvr>
                                        <p:cTn id="32" dur="1" fill="hold">
                                          <p:stCondLst>
                                            <p:cond delay="499"/>
                                          </p:stCondLst>
                                        </p:cTn>
                                        <p:tgtEl>
                                          <p:spTgt spid="83973"/>
                                        </p:tgtEl>
                                        <p:attrNameLst>
                                          <p:attrName>style.visibility</p:attrName>
                                        </p:attrNameLst>
                                      </p:cBhvr>
                                      <p:to>
                                        <p:strVal val="hidden"/>
                                      </p:to>
                                    </p:set>
                                  </p:childTnLst>
                                </p:cTn>
                              </p:par>
                              <p:par>
                                <p:cTn id="33" presetID="3" presetClass="exit" presetSubtype="10" fill="hold" nodeType="withEffect">
                                  <p:stCondLst>
                                    <p:cond delay="4000"/>
                                  </p:stCondLst>
                                  <p:childTnLst>
                                    <p:animEffect transition="out" filter="blinds(horizontal)">
                                      <p:cBhvr>
                                        <p:cTn id="34" dur="500"/>
                                        <p:tgtEl>
                                          <p:spTgt spid="83972"/>
                                        </p:tgtEl>
                                      </p:cBhvr>
                                    </p:animEffect>
                                    <p:set>
                                      <p:cBhvr>
                                        <p:cTn id="35" dur="1" fill="hold">
                                          <p:stCondLst>
                                            <p:cond delay="499"/>
                                          </p:stCondLst>
                                        </p:cTn>
                                        <p:tgtEl>
                                          <p:spTgt spid="83972"/>
                                        </p:tgtEl>
                                        <p:attrNameLst>
                                          <p:attrName>style.visibility</p:attrName>
                                        </p:attrNameLst>
                                      </p:cBhvr>
                                      <p:to>
                                        <p:strVal val="hidden"/>
                                      </p:to>
                                    </p:set>
                                  </p:childTnLst>
                                </p:cTn>
                              </p:par>
                              <p:par>
                                <p:cTn id="36" presetID="3" presetClass="exit" presetSubtype="10" fill="hold" grpId="1" nodeType="withEffect">
                                  <p:stCondLst>
                                    <p:cond delay="4000"/>
                                  </p:stCondLst>
                                  <p:iterate type="lt">
                                    <p:tmPct val="0"/>
                                  </p:iterate>
                                  <p:childTnLst>
                                    <p:animEffect transition="out" filter="blinds(horizontal)">
                                      <p:cBhvr>
                                        <p:cTn id="37" dur="500"/>
                                        <p:tgtEl>
                                          <p:spTgt spid="83974"/>
                                        </p:tgtEl>
                                      </p:cBhvr>
                                    </p:animEffect>
                                    <p:set>
                                      <p:cBhvr>
                                        <p:cTn id="38" dur="1" fill="hold">
                                          <p:stCondLst>
                                            <p:cond delay="499"/>
                                          </p:stCondLst>
                                        </p:cTn>
                                        <p:tgtEl>
                                          <p:spTgt spid="83974"/>
                                        </p:tgtEl>
                                        <p:attrNameLst>
                                          <p:attrName>style.visibility</p:attrName>
                                        </p:attrNameLst>
                                      </p:cBhvr>
                                      <p:to>
                                        <p:strVal val="hidden"/>
                                      </p:to>
                                    </p:set>
                                  </p:childTnLst>
                                </p:cTn>
                              </p:par>
                              <p:par>
                                <p:cTn id="39" presetID="3" presetClass="exit" presetSubtype="10" fill="hold" grpId="1" nodeType="withEffect">
                                  <p:stCondLst>
                                    <p:cond delay="4000"/>
                                  </p:stCondLst>
                                  <p:childTnLst>
                                    <p:animEffect transition="out" filter="blinds(horizontal)">
                                      <p:cBhvr>
                                        <p:cTn id="40" dur="500"/>
                                        <p:tgtEl>
                                          <p:spTgt spid="83975"/>
                                        </p:tgtEl>
                                      </p:cBhvr>
                                    </p:animEffect>
                                    <p:set>
                                      <p:cBhvr>
                                        <p:cTn id="41" dur="1" fill="hold">
                                          <p:stCondLst>
                                            <p:cond delay="499"/>
                                          </p:stCondLst>
                                        </p:cTn>
                                        <p:tgtEl>
                                          <p:spTgt spid="83975"/>
                                        </p:tgtEl>
                                        <p:attrNameLst>
                                          <p:attrName>style.visibility</p:attrName>
                                        </p:attrNameLst>
                                      </p:cBhvr>
                                      <p:to>
                                        <p:strVal val="hidden"/>
                                      </p:to>
                                    </p:set>
                                  </p:childTnLst>
                                </p:cTn>
                              </p:par>
                            </p:childTnLst>
                          </p:cTn>
                        </p:par>
                        <p:par>
                          <p:cTn id="42" fill="hold">
                            <p:stCondLst>
                              <p:cond delay="11950"/>
                            </p:stCondLst>
                            <p:childTnLst>
                              <p:par>
                                <p:cTn id="43" presetID="2" presetClass="entr" presetSubtype="12" repeatCount="3000" fill="hold" grpId="0" nodeType="afterEffect">
                                  <p:stCondLst>
                                    <p:cond delay="0"/>
                                  </p:stCondLst>
                                  <p:childTnLst>
                                    <p:set>
                                      <p:cBhvr>
                                        <p:cTn id="44" dur="1" fill="hold">
                                          <p:stCondLst>
                                            <p:cond delay="0"/>
                                          </p:stCondLst>
                                        </p:cTn>
                                        <p:tgtEl>
                                          <p:spTgt spid="8"/>
                                        </p:tgtEl>
                                        <p:attrNameLst>
                                          <p:attrName>style.visibility</p:attrName>
                                        </p:attrNameLst>
                                      </p:cBhvr>
                                      <p:to>
                                        <p:strVal val="visible"/>
                                      </p:to>
                                    </p:set>
                                    <p:anim calcmode="lin" valueType="num">
                                      <p:cBhvr additive="base">
                                        <p:cTn id="45" dur="500" fill="hold"/>
                                        <p:tgtEl>
                                          <p:spTgt spid="8"/>
                                        </p:tgtEl>
                                        <p:attrNameLst>
                                          <p:attrName>ppt_x</p:attrName>
                                        </p:attrNameLst>
                                      </p:cBhvr>
                                      <p:tavLst>
                                        <p:tav tm="0">
                                          <p:val>
                                            <p:strVal val="0-#ppt_w/2"/>
                                          </p:val>
                                        </p:tav>
                                        <p:tav tm="100000">
                                          <p:val>
                                            <p:strVal val="#ppt_x"/>
                                          </p:val>
                                        </p:tav>
                                      </p:tavLst>
                                    </p:anim>
                                    <p:anim calcmode="lin" valueType="num">
                                      <p:cBhvr additive="base">
                                        <p:cTn id="46" dur="500" fill="hold"/>
                                        <p:tgtEl>
                                          <p:spTgt spid="8"/>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3"/>
                                            </p:cond>
                                          </p:stCondLst>
                                          <p:endCondLst>
                                            <p:cond evt="onStopAudio" delay="0">
                                              <p:tgtEl>
                                                <p:sldTgt/>
                                              </p:tgtEl>
                                            </p:cond>
                                          </p:endCondLst>
                                        </p:cTn>
                                        <p:tgtEl>
                                          <p:sndTgt r:embed="rId2" name="applause.wav" builtIn="1"/>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3" grpId="0" animBg="1"/>
      <p:bldP spid="83973" grpId="1" animBg="1"/>
      <p:bldP spid="83974" grpId="0" animBg="1"/>
      <p:bldP spid="83974" grpId="1" animBg="1"/>
      <p:bldP spid="83975" grpId="0" animBg="1"/>
      <p:bldP spid="83975" grpId="1" animBg="1"/>
      <p:bldP spid="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5" descr="FeatherTexture"/>
          <p:cNvPicPr>
            <a:picLocks noChangeAspect="1" noChangeArrowheads="1"/>
          </p:cNvPicPr>
          <p:nvPr/>
        </p:nvPicPr>
        <p:blipFill>
          <a:blip r:embed="rId4"/>
          <a:srcRect/>
          <a:stretch>
            <a:fillRect/>
          </a:stretch>
        </p:blipFill>
        <p:spPr bwMode="auto">
          <a:xfrm>
            <a:off x="0" y="0"/>
            <a:ext cx="9144000" cy="6858000"/>
          </a:xfrm>
          <a:prstGeom prst="rect">
            <a:avLst/>
          </a:prstGeom>
          <a:noFill/>
          <a:ln w="9525">
            <a:noFill/>
            <a:miter lim="800000"/>
            <a:headEnd/>
            <a:tailEnd/>
          </a:ln>
        </p:spPr>
      </p:pic>
      <p:sp>
        <p:nvSpPr>
          <p:cNvPr id="86020" name="WordArt 4"/>
          <p:cNvSpPr>
            <a:spLocks noChangeArrowheads="1" noChangeShapeType="1" noTextEdit="1"/>
          </p:cNvSpPr>
          <p:nvPr/>
        </p:nvSpPr>
        <p:spPr bwMode="auto">
          <a:xfrm>
            <a:off x="838200" y="1600200"/>
            <a:ext cx="7620000" cy="3733800"/>
          </a:xfrm>
          <a:prstGeom prst="rect">
            <a:avLst/>
          </a:prstGeom>
        </p:spPr>
        <p:txBody>
          <a:bodyPr wrap="none" fromWordArt="1">
            <a:prstTxWarp prst="textWave2">
              <a:avLst>
                <a:gd name="adj1" fmla="val 13005"/>
                <a:gd name="adj2" fmla="val 0"/>
              </a:avLst>
            </a:prstTxWarp>
            <a:scene3d>
              <a:camera prst="legacyObliqueTopRight"/>
              <a:lightRig rig="legacyFlat3" dir="b"/>
            </a:scene3d>
            <a:sp3d extrusionH="430200" prstMaterial="legacyMatte">
              <a:extrusionClr>
                <a:srgbClr val="FF0000"/>
              </a:extrusionClr>
            </a:sp3d>
          </a:bodyPr>
          <a:lstStyle/>
          <a:p>
            <a:pPr algn="ctr"/>
            <a:r>
              <a:rPr lang="en-US" b="1" kern="10">
                <a:ln w="9525">
                  <a:round/>
                  <a:headEnd/>
                  <a:tailEnd/>
                </a:ln>
                <a:gradFill rotWithShape="1">
                  <a:gsLst>
                    <a:gs pos="0">
                      <a:srgbClr val="FF0000"/>
                    </a:gs>
                    <a:gs pos="100000">
                      <a:srgbClr val="FFFF00"/>
                    </a:gs>
                  </a:gsLst>
                  <a:path path="rect">
                    <a:fillToRect l="50000" t="50000" r="50000" b="50000"/>
                  </a:path>
                </a:gradFill>
                <a:latin typeface="VNI-Times"/>
              </a:rPr>
              <a:t>CHAØO TAÏM BIEÄT </a:t>
            </a:r>
          </a:p>
          <a:p>
            <a:pPr algn="ctr"/>
            <a:r>
              <a:rPr lang="en-US" b="1" kern="10">
                <a:ln w="9525">
                  <a:round/>
                  <a:headEnd/>
                  <a:tailEnd/>
                </a:ln>
                <a:gradFill rotWithShape="1">
                  <a:gsLst>
                    <a:gs pos="0">
                      <a:srgbClr val="FF0000"/>
                    </a:gs>
                    <a:gs pos="100000">
                      <a:srgbClr val="FFFF00"/>
                    </a:gs>
                  </a:gsLst>
                  <a:path path="rect">
                    <a:fillToRect l="50000" t="50000" r="50000" b="50000"/>
                  </a:path>
                </a:gradFill>
                <a:latin typeface="VNI-Times"/>
              </a:rPr>
              <a:t>QUÙY THAÀY COÂ VAØ CAÙC EM  !</a:t>
            </a:r>
          </a:p>
        </p:txBody>
      </p:sp>
      <p:pic>
        <p:nvPicPr>
          <p:cNvPr id="6" name="~PP1523.WAV">
            <a:hlinkClick r:id="" action="ppaction://media"/>
          </p:cNvPr>
          <p:cNvPicPr>
            <a:picLocks noRot="1" noChangeAspect="1"/>
          </p:cNvPicPr>
          <p:nvPr>
            <a:wavAudioFile r:embed="rId1" name="~PP1523.WAV"/>
          </p:nvPr>
        </p:nvPicPr>
        <p:blipFill>
          <a:blip r:embed="rId5"/>
          <a:srcRect/>
          <a:stretch>
            <a:fillRect/>
          </a:stretch>
        </p:blipFill>
        <p:spPr bwMode="auto">
          <a:xfrm>
            <a:off x="8696325" y="6410325"/>
            <a:ext cx="304800" cy="304800"/>
          </a:xfrm>
          <a:prstGeom prst="rect">
            <a:avLst/>
          </a:prstGeom>
          <a:noFill/>
          <a:ln w="9525">
            <a:noFill/>
            <a:miter lim="800000"/>
            <a:headEnd/>
            <a:tailEnd/>
          </a:ln>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6"/>
                                        </p:tgtEl>
                                      </p:cBhvr>
                                    </p:cmd>
                                  </p:childTnLst>
                                </p:cTn>
                              </p:par>
                            </p:childTnLst>
                          </p:cTn>
                        </p:par>
                        <p:par>
                          <p:cTn id="7" fill="hold">
                            <p:stCondLst>
                              <p:cond delay="0"/>
                            </p:stCondLst>
                            <p:childTnLst>
                              <p:par>
                                <p:cTn id="8" presetID="2" presetClass="entr" presetSubtype="12" repeatCount="3000" fill="hold" grpId="0" nodeType="afterEffect">
                                  <p:stCondLst>
                                    <p:cond delay="0"/>
                                  </p:stCondLst>
                                  <p:childTnLst>
                                    <p:set>
                                      <p:cBhvr>
                                        <p:cTn id="9" dur="1" fill="hold">
                                          <p:stCondLst>
                                            <p:cond delay="0"/>
                                          </p:stCondLst>
                                        </p:cTn>
                                        <p:tgtEl>
                                          <p:spTgt spid="86020"/>
                                        </p:tgtEl>
                                        <p:attrNameLst>
                                          <p:attrName>style.visibility</p:attrName>
                                        </p:attrNameLst>
                                      </p:cBhvr>
                                      <p:to>
                                        <p:strVal val="visible"/>
                                      </p:to>
                                    </p:set>
                                    <p:anim calcmode="lin" valueType="num">
                                      <p:cBhvr additive="base">
                                        <p:cTn id="10" dur="500" fill="hold"/>
                                        <p:tgtEl>
                                          <p:spTgt spid="86020"/>
                                        </p:tgtEl>
                                        <p:attrNameLst>
                                          <p:attrName>ppt_x</p:attrName>
                                        </p:attrNameLst>
                                      </p:cBhvr>
                                      <p:tavLst>
                                        <p:tav tm="0">
                                          <p:val>
                                            <p:strVal val="0-#ppt_w/2"/>
                                          </p:val>
                                        </p:tav>
                                        <p:tav tm="100000">
                                          <p:val>
                                            <p:strVal val="#ppt_x"/>
                                          </p:val>
                                        </p:tav>
                                      </p:tavLst>
                                    </p:anim>
                                    <p:anim calcmode="lin" valueType="num">
                                      <p:cBhvr additive="base">
                                        <p:cTn id="11" dur="500" fill="hold"/>
                                        <p:tgtEl>
                                          <p:spTgt spid="86020"/>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8"/>
                                            </p:cond>
                                          </p:stCondLst>
                                          <p:endCondLst>
                                            <p:cond evt="onStopAudio" delay="0">
                                              <p:tgtEl>
                                                <p:sldTgt/>
                                              </p:tgtEl>
                                            </p:cond>
                                          </p:endCondLst>
                                        </p:cTn>
                                        <p:tgtEl>
                                          <p:sndTgt r:embed="rId3" name="applause.wav" builtIn="1"/>
                                        </p:tgtEl>
                                      </p:cMediaNode>
                                    </p:audio>
                                  </p:sub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12" fill="hold" display="0">
                  <p:stCondLst>
                    <p:cond delay="indefinite"/>
                  </p:stCondLst>
                  <p:endCondLst>
                    <p:cond evt="onPrev" delay="0">
                      <p:tgtEl>
                        <p:sldTgt/>
                      </p:tgtEl>
                    </p:cond>
                    <p:cond evt="onStopAudio" delay="0">
                      <p:tgtEl>
                        <p:sldTgt/>
                      </p:tgtEl>
                    </p:cond>
                  </p:endCondLst>
                </p:cTn>
                <p:tgtEl>
                  <p:spTgt spid="6"/>
                </p:tgtEl>
              </p:cMediaNode>
            </p:audio>
          </p:childTnLst>
        </p:cTn>
      </p:par>
    </p:tnLst>
    <p:bldLst>
      <p:bldP spid="8602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7"/>
          <p:cNvSpPr txBox="1">
            <a:spLocks noChangeArrowheads="1"/>
          </p:cNvSpPr>
          <p:nvPr/>
        </p:nvSpPr>
        <p:spPr bwMode="auto">
          <a:xfrm>
            <a:off x="152400" y="1447800"/>
            <a:ext cx="8839200" cy="1754188"/>
          </a:xfrm>
          <a:prstGeom prst="rect">
            <a:avLst/>
          </a:prstGeom>
          <a:noFill/>
          <a:ln w="9525">
            <a:noFill/>
            <a:miter lim="800000"/>
            <a:headEnd/>
            <a:tailEnd/>
          </a:ln>
        </p:spPr>
        <p:txBody>
          <a:bodyPr>
            <a:spAutoFit/>
          </a:bodyPr>
          <a:lstStyle/>
          <a:p>
            <a:pPr marL="342900" indent="-342900" algn="ctr"/>
            <a:r>
              <a:rPr lang="en-US" sz="3200" dirty="0" smtClean="0">
                <a:latin typeface="Times New Roman" pitchFamily="18" charset="0"/>
                <a:cs typeface="Times New Roman" pitchFamily="18" charset="0"/>
              </a:rPr>
              <a:t>ÔN BÀI </a:t>
            </a:r>
            <a:r>
              <a:rPr lang="en-US" sz="3200" dirty="0">
                <a:latin typeface="Times New Roman" pitchFamily="18" charset="0"/>
                <a:cs typeface="Times New Roman" pitchFamily="18" charset="0"/>
              </a:rPr>
              <a:t>CŨ:</a:t>
            </a:r>
          </a:p>
          <a:p>
            <a:pPr marL="342900" indent="-342900" algn="ctr"/>
            <a:endParaRPr lang="en-US" sz="1200" dirty="0">
              <a:latin typeface="Times New Roman" pitchFamily="18" charset="0"/>
              <a:cs typeface="Times New Roman" pitchFamily="18" charset="0"/>
            </a:endParaRPr>
          </a:p>
          <a:p>
            <a:pPr marL="342900" indent="-342900"/>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Có</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mấy</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cách</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mở</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bài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trong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bài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văn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miêu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tả</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đồ</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vật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Đó</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là</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những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cách</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nào</a:t>
            </a:r>
            <a:r>
              <a:rPr lang="en-US" sz="3200" dirty="0">
                <a:latin typeface="Times New Roman" pitchFamily="18" charset="0"/>
                <a:cs typeface="Times New Roman" pitchFamily="18" charset="0"/>
              </a:rPr>
              <a:t>?</a:t>
            </a:r>
          </a:p>
        </p:txBody>
      </p:sp>
      <p:sp>
        <p:nvSpPr>
          <p:cNvPr id="6" name="TextBox 7"/>
          <p:cNvSpPr txBox="1">
            <a:spLocks noChangeArrowheads="1"/>
          </p:cNvSpPr>
          <p:nvPr/>
        </p:nvSpPr>
        <p:spPr bwMode="auto">
          <a:xfrm>
            <a:off x="76200" y="3351213"/>
            <a:ext cx="8839200" cy="1754187"/>
          </a:xfrm>
          <a:prstGeom prst="rect">
            <a:avLst/>
          </a:prstGeom>
          <a:noFill/>
          <a:ln w="9525">
            <a:noFill/>
            <a:miter lim="800000"/>
            <a:headEnd/>
            <a:tailEnd/>
          </a:ln>
        </p:spPr>
        <p:txBody>
          <a:bodyPr>
            <a:spAutoFit/>
          </a:bodyPr>
          <a:lstStyle/>
          <a:p>
            <a:pPr marL="342900" indent="-342900" algn="ctr"/>
            <a:endParaRPr lang="en-US" sz="1200" b="1">
              <a:solidFill>
                <a:srgbClr val="0000FF"/>
              </a:solidFill>
              <a:latin typeface="Times New Roman" pitchFamily="18" charset="0"/>
              <a:cs typeface="Times New Roman" pitchFamily="18" charset="0"/>
            </a:endParaRPr>
          </a:p>
          <a:p>
            <a:pPr marL="342900" indent="-342900"/>
            <a:r>
              <a:rPr lang="en-US" sz="3200" b="1">
                <a:solidFill>
                  <a:srgbClr val="0000FF"/>
                </a:solidFill>
                <a:latin typeface="Times New Roman" pitchFamily="18" charset="0"/>
                <a:cs typeface="Times New Roman" pitchFamily="18" charset="0"/>
              </a:rPr>
              <a:t>   Có 2 cách mở bài trong bài văn miêu tả đồ vật: Mở bài trực tiếp và mở bài gián tiếp.</a:t>
            </a:r>
          </a:p>
          <a:p>
            <a:pPr marL="342900" indent="-342900"/>
            <a:endParaRPr lang="en-US" sz="3200" b="1">
              <a:solidFill>
                <a:srgbClr val="0000FF"/>
              </a:solidFill>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42"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outHorizontal)">
                                      <p:cBhvr>
                                        <p:cTn id="7" dur="500"/>
                                        <p:tgtEl>
                                          <p:spTgt spid="5">
                                            <p:txEl>
                                              <p:pRg st="0" end="0"/>
                                            </p:txEl>
                                          </p:spTgt>
                                        </p:tgtEl>
                                      </p:cBhvr>
                                    </p:animEffect>
                                  </p:childTnLst>
                                </p:cTn>
                              </p:par>
                            </p:childTnLst>
                          </p:cTn>
                        </p:par>
                        <p:par>
                          <p:cTn id="8" fill="hold">
                            <p:stCondLst>
                              <p:cond delay="500"/>
                            </p:stCondLst>
                            <p:childTnLst>
                              <p:par>
                                <p:cTn id="9" presetID="18" presetClass="entr" presetSubtype="6" fill="hold" nodeType="after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animEffect transition="in" filter="strips(downRight)">
                                      <p:cBhvr>
                                        <p:cTn id="11" dur="500"/>
                                        <p:tgtEl>
                                          <p:spTgt spid="5">
                                            <p:txEl>
                                              <p:pRg st="2" end="2"/>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8" presetClass="entr" presetSubtype="6" fill="hold" nodeType="clickEffect">
                                  <p:stCondLst>
                                    <p:cond delay="0"/>
                                  </p:stCondLst>
                                  <p:childTnLst>
                                    <p:set>
                                      <p:cBhvr>
                                        <p:cTn id="15" dur="1" fill="hold">
                                          <p:stCondLst>
                                            <p:cond delay="0"/>
                                          </p:stCondLst>
                                        </p:cTn>
                                        <p:tgtEl>
                                          <p:spTgt spid="6">
                                            <p:txEl>
                                              <p:pRg st="1" end="1"/>
                                            </p:txEl>
                                          </p:spTgt>
                                        </p:tgtEl>
                                        <p:attrNameLst>
                                          <p:attrName>style.visibility</p:attrName>
                                        </p:attrNameLst>
                                      </p:cBhvr>
                                      <p:to>
                                        <p:strVal val="visible"/>
                                      </p:to>
                                    </p:set>
                                    <p:animEffect transition="in" filter="strips(downRight)">
                                      <p:cBhvr>
                                        <p:cTn id="16"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7"/>
          <p:cNvSpPr txBox="1">
            <a:spLocks noChangeArrowheads="1"/>
          </p:cNvSpPr>
          <p:nvPr/>
        </p:nvSpPr>
        <p:spPr bwMode="auto">
          <a:xfrm>
            <a:off x="304800" y="1447800"/>
            <a:ext cx="8458200" cy="1754188"/>
          </a:xfrm>
          <a:prstGeom prst="rect">
            <a:avLst/>
          </a:prstGeom>
          <a:noFill/>
          <a:ln w="9525">
            <a:noFill/>
            <a:miter lim="800000"/>
            <a:headEnd/>
            <a:tailEnd/>
          </a:ln>
        </p:spPr>
        <p:txBody>
          <a:bodyPr>
            <a:spAutoFit/>
          </a:bodyPr>
          <a:lstStyle/>
          <a:p>
            <a:pPr marL="342900" indent="-342900" algn="ctr"/>
            <a:r>
              <a:rPr lang="en-US" sz="3200" dirty="0" smtClean="0">
                <a:latin typeface="Times New Roman" pitchFamily="18" charset="0"/>
                <a:cs typeface="Times New Roman" pitchFamily="18" charset="0"/>
              </a:rPr>
              <a:t>ÔN BÀI </a:t>
            </a:r>
            <a:r>
              <a:rPr lang="en-US" sz="3200" dirty="0">
                <a:latin typeface="Times New Roman" pitchFamily="18" charset="0"/>
                <a:cs typeface="Times New Roman" pitchFamily="18" charset="0"/>
              </a:rPr>
              <a:t>CŨ:</a:t>
            </a:r>
          </a:p>
          <a:p>
            <a:pPr marL="342900" indent="-342900" algn="ctr"/>
            <a:endParaRPr lang="en-US" sz="1200" dirty="0">
              <a:latin typeface="Times New Roman" pitchFamily="18" charset="0"/>
              <a:cs typeface="Times New Roman" pitchFamily="18" charset="0"/>
            </a:endParaRPr>
          </a:p>
          <a:p>
            <a:pPr marL="342900" indent="-342900"/>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Thế</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nào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là</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mở</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bài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trực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tiếp</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Thế</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nào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là</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mở</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bài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gián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tiếp</a:t>
            </a:r>
            <a:r>
              <a:rPr lang="en-US" sz="3200" dirty="0">
                <a:latin typeface="Times New Roman" pitchFamily="18" charset="0"/>
                <a:cs typeface="Times New Roman" pitchFamily="18" charset="0"/>
              </a:rPr>
              <a:t>?</a:t>
            </a:r>
          </a:p>
        </p:txBody>
      </p:sp>
      <p:sp>
        <p:nvSpPr>
          <p:cNvPr id="6" name="TextBox 7"/>
          <p:cNvSpPr txBox="1">
            <a:spLocks noChangeArrowheads="1"/>
          </p:cNvSpPr>
          <p:nvPr/>
        </p:nvSpPr>
        <p:spPr bwMode="auto">
          <a:xfrm>
            <a:off x="-152400" y="3200400"/>
            <a:ext cx="9220200" cy="2554288"/>
          </a:xfrm>
          <a:prstGeom prst="rect">
            <a:avLst/>
          </a:prstGeom>
          <a:noFill/>
          <a:ln w="9525">
            <a:noFill/>
            <a:miter lim="800000"/>
            <a:headEnd/>
            <a:tailEnd/>
          </a:ln>
        </p:spPr>
        <p:txBody>
          <a:bodyPr>
            <a:spAutoFit/>
          </a:bodyPr>
          <a:lstStyle/>
          <a:p>
            <a:pPr marL="342900" indent="-342900" algn="ctr"/>
            <a:endParaRPr lang="en-US" sz="3200" b="1">
              <a:solidFill>
                <a:srgbClr val="0000FF"/>
              </a:solidFill>
              <a:latin typeface="Times New Roman" pitchFamily="18" charset="0"/>
              <a:cs typeface="Times New Roman" pitchFamily="18" charset="0"/>
            </a:endParaRPr>
          </a:p>
          <a:p>
            <a:pPr marL="342900" indent="-342900"/>
            <a:r>
              <a:rPr lang="en-US" sz="3200" b="1">
                <a:solidFill>
                  <a:srgbClr val="0000FF"/>
                </a:solidFill>
                <a:latin typeface="Times New Roman" pitchFamily="18" charset="0"/>
                <a:cs typeface="Times New Roman" pitchFamily="18" charset="0"/>
              </a:rPr>
              <a:t>    Mở bài trực tiếp là giới thiệu ngay đồ vật định tả. Mở bài gián tiếp là nói chuyện khác có liên quan rồi dẫn vào giới thiệu đồ vật định tả.</a:t>
            </a:r>
          </a:p>
          <a:p>
            <a:pPr marL="342900" indent="-342900"/>
            <a:endParaRPr lang="en-US" sz="3200" b="1">
              <a:solidFill>
                <a:srgbClr val="0000FF"/>
              </a:solidFill>
              <a:latin typeface="Times New Roman" pitchFamily="18" charset="0"/>
              <a:cs typeface="Times New Roman" pitchFamily="18" charset="0"/>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nodeType="after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strips(downRight)">
                                      <p:cBhvr>
                                        <p:cTn id="7" dur="5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strips(downRight)">
                                      <p:cBhvr>
                                        <p:cTn id="12"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TextBox 6"/>
          <p:cNvSpPr txBox="1">
            <a:spLocks noChangeArrowheads="1"/>
          </p:cNvSpPr>
          <p:nvPr/>
        </p:nvSpPr>
        <p:spPr bwMode="auto">
          <a:xfrm>
            <a:off x="0" y="914400"/>
            <a:ext cx="9144000" cy="954088"/>
          </a:xfrm>
          <a:prstGeom prst="rect">
            <a:avLst/>
          </a:prstGeom>
          <a:noFill/>
          <a:ln w="9525">
            <a:noFill/>
            <a:miter lim="800000"/>
            <a:headEnd/>
            <a:tailEnd/>
          </a:ln>
        </p:spPr>
        <p:txBody>
          <a:bodyPr>
            <a:spAutoFit/>
          </a:bodyPr>
          <a:lstStyle/>
          <a:p>
            <a:pPr algn="ctr"/>
            <a:r>
              <a:rPr lang="en-US" sz="2800" b="1" u="sng">
                <a:solidFill>
                  <a:srgbClr val="002060"/>
                </a:solidFill>
                <a:latin typeface="Times New Roman" pitchFamily="18" charset="0"/>
                <a:cs typeface="Times New Roman" pitchFamily="18" charset="0"/>
              </a:rPr>
              <a:t>BÀI</a:t>
            </a:r>
            <a:r>
              <a:rPr lang="en-US" sz="2800" b="1">
                <a:solidFill>
                  <a:srgbClr val="002060"/>
                </a:solidFill>
                <a:latin typeface="Times New Roman" pitchFamily="18" charset="0"/>
                <a:cs typeface="Times New Roman" pitchFamily="18" charset="0"/>
              </a:rPr>
              <a:t>: LUYỆN TẬP XÂY DỰNG MỞ BÀI </a:t>
            </a:r>
          </a:p>
          <a:p>
            <a:pPr algn="ctr"/>
            <a:r>
              <a:rPr lang="en-US" sz="2800" b="1">
                <a:solidFill>
                  <a:srgbClr val="002060"/>
                </a:solidFill>
                <a:latin typeface="Times New Roman" pitchFamily="18" charset="0"/>
                <a:cs typeface="Times New Roman" pitchFamily="18" charset="0"/>
              </a:rPr>
              <a:t>TRONG BÀI VĂN MIÊU TẢ ĐỒ VẬT</a:t>
            </a:r>
          </a:p>
        </p:txBody>
      </p:sp>
      <p:sp>
        <p:nvSpPr>
          <p:cNvPr id="15365" name="TextBox 7"/>
          <p:cNvSpPr txBox="1">
            <a:spLocks noChangeArrowheads="1"/>
          </p:cNvSpPr>
          <p:nvPr/>
        </p:nvSpPr>
        <p:spPr bwMode="auto">
          <a:xfrm>
            <a:off x="152400" y="1836738"/>
            <a:ext cx="8915400" cy="1200150"/>
          </a:xfrm>
          <a:prstGeom prst="rect">
            <a:avLst/>
          </a:prstGeom>
          <a:noFill/>
          <a:ln w="9525">
            <a:noFill/>
            <a:miter lim="800000"/>
            <a:headEnd/>
            <a:tailEnd/>
          </a:ln>
        </p:spPr>
        <p:txBody>
          <a:bodyPr>
            <a:spAutoFit/>
          </a:bodyPr>
          <a:lstStyle/>
          <a:p>
            <a:pPr marL="342900" indent="-342900">
              <a:buFontTx/>
              <a:buAutoNum type="arabicPeriod"/>
            </a:pPr>
            <a:r>
              <a:rPr lang="en-US" sz="2400" b="1" i="1">
                <a:latin typeface="Times New Roman" pitchFamily="18" charset="0"/>
                <a:cs typeface="Times New Roman" pitchFamily="18" charset="0"/>
              </a:rPr>
              <a:t>Dưới đây là một số đoạn mở bài cho bài văn miêu tả cái cặp sách. Các đoạn ấy có gì giống và có gì khác nhau?</a:t>
            </a:r>
          </a:p>
          <a:p>
            <a:pPr marL="342900" indent="-342900"/>
            <a:endParaRPr lang="en-US" sz="2400" b="1" i="1">
              <a:latin typeface="Times New Roman" pitchFamily="18" charset="0"/>
              <a:cs typeface="Times New Roman" pitchFamily="18" charset="0"/>
            </a:endParaRPr>
          </a:p>
        </p:txBody>
      </p:sp>
      <p:sp>
        <p:nvSpPr>
          <p:cNvPr id="38" name="TextBox 37"/>
          <p:cNvSpPr txBox="1">
            <a:spLocks noChangeArrowheads="1"/>
          </p:cNvSpPr>
          <p:nvPr/>
        </p:nvSpPr>
        <p:spPr bwMode="auto">
          <a:xfrm>
            <a:off x="2779713" y="2209800"/>
            <a:ext cx="942975" cy="461963"/>
          </a:xfrm>
          <a:prstGeom prst="rect">
            <a:avLst/>
          </a:prstGeom>
          <a:noFill/>
          <a:ln w="9525">
            <a:noFill/>
            <a:miter lim="800000"/>
            <a:headEnd/>
            <a:tailEnd/>
          </a:ln>
        </p:spPr>
        <p:txBody>
          <a:bodyPr>
            <a:spAutoFit/>
          </a:bodyPr>
          <a:lstStyle/>
          <a:p>
            <a:r>
              <a:rPr lang="en-US" sz="2400" b="1" i="1">
                <a:solidFill>
                  <a:srgbClr val="FF0000"/>
                </a:solidFill>
                <a:latin typeface="Times New Roman" pitchFamily="18" charset="0"/>
                <a:cs typeface="Times New Roman" pitchFamily="18" charset="0"/>
              </a:rPr>
              <a:t>giống</a:t>
            </a:r>
          </a:p>
        </p:txBody>
      </p:sp>
      <p:sp>
        <p:nvSpPr>
          <p:cNvPr id="39" name="TextBox 38"/>
          <p:cNvSpPr txBox="1">
            <a:spLocks noChangeArrowheads="1"/>
          </p:cNvSpPr>
          <p:nvPr/>
        </p:nvSpPr>
        <p:spPr bwMode="auto">
          <a:xfrm>
            <a:off x="4600575" y="2209800"/>
            <a:ext cx="1793875" cy="461963"/>
          </a:xfrm>
          <a:prstGeom prst="rect">
            <a:avLst/>
          </a:prstGeom>
          <a:noFill/>
          <a:ln w="9525">
            <a:noFill/>
            <a:miter lim="800000"/>
            <a:headEnd/>
            <a:tailEnd/>
          </a:ln>
        </p:spPr>
        <p:txBody>
          <a:bodyPr>
            <a:spAutoFit/>
          </a:bodyPr>
          <a:lstStyle/>
          <a:p>
            <a:r>
              <a:rPr lang="en-US" sz="2400" b="1" i="1">
                <a:solidFill>
                  <a:srgbClr val="FF0000"/>
                </a:solidFill>
                <a:latin typeface="Times New Roman" pitchFamily="18" charset="0"/>
                <a:cs typeface="Times New Roman" pitchFamily="18" charset="0"/>
              </a:rPr>
              <a:t>khác nhau</a:t>
            </a:r>
            <a:endParaRPr lang="en-US" sz="2400" b="1" i="1"/>
          </a:p>
        </p:txBody>
      </p:sp>
      <p:sp>
        <p:nvSpPr>
          <p:cNvPr id="13319" name="TextBox 5"/>
          <p:cNvSpPr txBox="1">
            <a:spLocks noChangeArrowheads="1"/>
          </p:cNvSpPr>
          <p:nvPr/>
        </p:nvSpPr>
        <p:spPr bwMode="auto">
          <a:xfrm>
            <a:off x="3352800" y="604838"/>
            <a:ext cx="2352675" cy="461962"/>
          </a:xfrm>
          <a:prstGeom prst="rect">
            <a:avLst/>
          </a:prstGeom>
          <a:noFill/>
          <a:ln w="9525">
            <a:noFill/>
            <a:miter lim="800000"/>
            <a:headEnd/>
            <a:tailEnd/>
          </a:ln>
        </p:spPr>
        <p:txBody>
          <a:bodyPr>
            <a:spAutoFit/>
          </a:bodyPr>
          <a:lstStyle/>
          <a:p>
            <a:r>
              <a:rPr lang="en-US" sz="2400" b="1">
                <a:solidFill>
                  <a:srgbClr val="FF0000"/>
                </a:solidFill>
                <a:latin typeface="Times New Roman" pitchFamily="18" charset="0"/>
                <a:cs typeface="Times New Roman" pitchFamily="18" charset="0"/>
              </a:rPr>
              <a:t>TẬP LÀM VĂN</a:t>
            </a:r>
          </a:p>
        </p:txBody>
      </p:sp>
      <p:sp>
        <p:nvSpPr>
          <p:cNvPr id="9" name="Rectangle 8"/>
          <p:cNvSpPr>
            <a:spLocks noChangeArrowheads="1"/>
          </p:cNvSpPr>
          <p:nvPr/>
        </p:nvSpPr>
        <p:spPr bwMode="auto">
          <a:xfrm>
            <a:off x="6124575" y="1836738"/>
            <a:ext cx="2763838" cy="461962"/>
          </a:xfrm>
          <a:prstGeom prst="rect">
            <a:avLst/>
          </a:prstGeom>
          <a:noFill/>
          <a:ln w="9525">
            <a:noFill/>
            <a:miter lim="800000"/>
            <a:headEnd/>
            <a:tailEnd/>
          </a:ln>
        </p:spPr>
        <p:txBody>
          <a:bodyPr wrap="none">
            <a:spAutoFit/>
          </a:bodyPr>
          <a:lstStyle/>
          <a:p>
            <a:r>
              <a:rPr lang="en-US" sz="2400" b="1" i="1">
                <a:solidFill>
                  <a:srgbClr val="FF0000"/>
                </a:solidFill>
                <a:latin typeface="Times New Roman" pitchFamily="18" charset="0"/>
                <a:cs typeface="Times New Roman" pitchFamily="18" charset="0"/>
              </a:rPr>
              <a:t>miêu tả cái cặp sách</a:t>
            </a:r>
            <a:endParaRPr lang="en-US" sz="2400">
              <a:solidFill>
                <a:srgbClr val="FF0000"/>
              </a:solidFill>
            </a:endParaRPr>
          </a:p>
        </p:txBody>
      </p:sp>
      <p:pic>
        <p:nvPicPr>
          <p:cNvPr id="16" name="Picture 15" descr="Hình0177.jpg"/>
          <p:cNvPicPr>
            <a:picLocks noChangeAspect="1"/>
          </p:cNvPicPr>
          <p:nvPr/>
        </p:nvPicPr>
        <p:blipFill>
          <a:blip r:embed="rId2"/>
          <a:srcRect/>
          <a:stretch>
            <a:fillRect/>
          </a:stretch>
        </p:blipFill>
        <p:spPr bwMode="auto">
          <a:xfrm>
            <a:off x="1066800" y="1905000"/>
            <a:ext cx="7086600" cy="47244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5364"/>
                                        </p:tgtEl>
                                        <p:attrNameLst>
                                          <p:attrName>style.visibility</p:attrName>
                                        </p:attrNameLst>
                                      </p:cBhvr>
                                      <p:to>
                                        <p:strVal val="visible"/>
                                      </p:to>
                                    </p:set>
                                    <p:animEffect transition="in" filter="strips(downRight)">
                                      <p:cBhvr>
                                        <p:cTn id="7" dur="500"/>
                                        <p:tgtEl>
                                          <p:spTgt spid="15364"/>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5365"/>
                                        </p:tgtEl>
                                        <p:attrNameLst>
                                          <p:attrName>style.visibility</p:attrName>
                                        </p:attrNameLst>
                                      </p:cBhvr>
                                      <p:to>
                                        <p:strVal val="visible"/>
                                      </p:to>
                                    </p:set>
                                    <p:animEffect transition="in" filter="strips(downRight)">
                                      <p:cBhvr>
                                        <p:cTn id="12" dur="500"/>
                                        <p:tgtEl>
                                          <p:spTgt spid="1536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38"/>
                                        </p:tgtEl>
                                        <p:attrNameLst>
                                          <p:attrName>style.visibility</p:attrName>
                                        </p:attrNameLst>
                                      </p:cBhvr>
                                      <p:to>
                                        <p:strVal val="visible"/>
                                      </p:to>
                                    </p:set>
                                    <p:animEffect transition="in" filter="barn(inHorizontal)">
                                      <p:cBhvr>
                                        <p:cTn id="17" dur="500"/>
                                        <p:tgtEl>
                                          <p:spTgt spid="38"/>
                                        </p:tgtEl>
                                      </p:cBhvr>
                                    </p:animEffect>
                                  </p:childTnLst>
                                </p:cTn>
                              </p:par>
                              <p:par>
                                <p:cTn id="18" presetID="18" presetClass="entr" presetSubtype="6" fill="hold" grpId="0" nodeType="withEffect">
                                  <p:stCondLst>
                                    <p:cond delay="0"/>
                                  </p:stCondLst>
                                  <p:childTnLst>
                                    <p:set>
                                      <p:cBhvr>
                                        <p:cTn id="19" dur="1" fill="hold">
                                          <p:stCondLst>
                                            <p:cond delay="0"/>
                                          </p:stCondLst>
                                        </p:cTn>
                                        <p:tgtEl>
                                          <p:spTgt spid="39"/>
                                        </p:tgtEl>
                                        <p:attrNameLst>
                                          <p:attrName>style.visibility</p:attrName>
                                        </p:attrNameLst>
                                      </p:cBhvr>
                                      <p:to>
                                        <p:strVal val="visible"/>
                                      </p:to>
                                    </p:set>
                                    <p:animEffect transition="in" filter="strips(downRight)">
                                      <p:cBhvr>
                                        <p:cTn id="20" dur="500"/>
                                        <p:tgtEl>
                                          <p:spTgt spid="39"/>
                                        </p:tgtEl>
                                      </p:cBhvr>
                                    </p:animEffect>
                                  </p:childTnLst>
                                </p:cTn>
                              </p:par>
                            </p:childTnLst>
                          </p:cTn>
                        </p:par>
                      </p:childTnLst>
                    </p:cTn>
                  </p:par>
                  <p:par>
                    <p:cTn id="21" fill="hold">
                      <p:stCondLst>
                        <p:cond delay="indefinite"/>
                      </p:stCondLst>
                      <p:childTnLst>
                        <p:par>
                          <p:cTn id="22" fill="hold">
                            <p:stCondLst>
                              <p:cond delay="0"/>
                            </p:stCondLst>
                            <p:childTnLst>
                              <p:par>
                                <p:cTn id="23" presetID="5" presetClass="entr" presetSubtype="1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checkerboard(across)">
                                      <p:cBhvr>
                                        <p:cTn id="25" dur="500"/>
                                        <p:tgtEl>
                                          <p:spTgt spid="9"/>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xit" presetSubtype="10" fill="hold" grpId="1" nodeType="clickEffect">
                                  <p:stCondLst>
                                    <p:cond delay="0"/>
                                  </p:stCondLst>
                                  <p:childTnLst>
                                    <p:animEffect transition="out" filter="blinds(horizontal)">
                                      <p:cBhvr>
                                        <p:cTn id="29" dur="500"/>
                                        <p:tgtEl>
                                          <p:spTgt spid="15365"/>
                                        </p:tgtEl>
                                      </p:cBhvr>
                                    </p:animEffect>
                                    <p:set>
                                      <p:cBhvr>
                                        <p:cTn id="30" dur="1" fill="hold">
                                          <p:stCondLst>
                                            <p:cond delay="499"/>
                                          </p:stCondLst>
                                        </p:cTn>
                                        <p:tgtEl>
                                          <p:spTgt spid="15365"/>
                                        </p:tgtEl>
                                        <p:attrNameLst>
                                          <p:attrName>style.visibility</p:attrName>
                                        </p:attrNameLst>
                                      </p:cBhvr>
                                      <p:to>
                                        <p:strVal val="hidden"/>
                                      </p:to>
                                    </p:set>
                                  </p:childTnLst>
                                </p:cTn>
                              </p:par>
                              <p:par>
                                <p:cTn id="31" presetID="3" presetClass="exit" presetSubtype="10" fill="hold" grpId="1" nodeType="withEffect">
                                  <p:stCondLst>
                                    <p:cond delay="0"/>
                                  </p:stCondLst>
                                  <p:childTnLst>
                                    <p:animEffect transition="out" filter="blinds(horizontal)">
                                      <p:cBhvr>
                                        <p:cTn id="32" dur="500"/>
                                        <p:tgtEl>
                                          <p:spTgt spid="38"/>
                                        </p:tgtEl>
                                      </p:cBhvr>
                                    </p:animEffect>
                                    <p:set>
                                      <p:cBhvr>
                                        <p:cTn id="33" dur="1" fill="hold">
                                          <p:stCondLst>
                                            <p:cond delay="499"/>
                                          </p:stCondLst>
                                        </p:cTn>
                                        <p:tgtEl>
                                          <p:spTgt spid="38"/>
                                        </p:tgtEl>
                                        <p:attrNameLst>
                                          <p:attrName>style.visibility</p:attrName>
                                        </p:attrNameLst>
                                      </p:cBhvr>
                                      <p:to>
                                        <p:strVal val="hidden"/>
                                      </p:to>
                                    </p:set>
                                  </p:childTnLst>
                                </p:cTn>
                              </p:par>
                              <p:par>
                                <p:cTn id="34" presetID="3" presetClass="exit" presetSubtype="10" fill="hold" grpId="1" nodeType="withEffect">
                                  <p:stCondLst>
                                    <p:cond delay="0"/>
                                  </p:stCondLst>
                                  <p:childTnLst>
                                    <p:animEffect transition="out" filter="blinds(horizontal)">
                                      <p:cBhvr>
                                        <p:cTn id="35" dur="500"/>
                                        <p:tgtEl>
                                          <p:spTgt spid="39"/>
                                        </p:tgtEl>
                                      </p:cBhvr>
                                    </p:animEffect>
                                    <p:set>
                                      <p:cBhvr>
                                        <p:cTn id="36" dur="1" fill="hold">
                                          <p:stCondLst>
                                            <p:cond delay="499"/>
                                          </p:stCondLst>
                                        </p:cTn>
                                        <p:tgtEl>
                                          <p:spTgt spid="39"/>
                                        </p:tgtEl>
                                        <p:attrNameLst>
                                          <p:attrName>style.visibility</p:attrName>
                                        </p:attrNameLst>
                                      </p:cBhvr>
                                      <p:to>
                                        <p:strVal val="hidden"/>
                                      </p:to>
                                    </p:set>
                                  </p:childTnLst>
                                </p:cTn>
                              </p:par>
                              <p:par>
                                <p:cTn id="37" presetID="4" presetClass="exit" presetSubtype="16" fill="hold" grpId="1" nodeType="withEffect">
                                  <p:stCondLst>
                                    <p:cond delay="0"/>
                                  </p:stCondLst>
                                  <p:childTnLst>
                                    <p:animEffect transition="out" filter="box(in)">
                                      <p:cBhvr>
                                        <p:cTn id="38" dur="500"/>
                                        <p:tgtEl>
                                          <p:spTgt spid="9"/>
                                        </p:tgtEl>
                                      </p:cBhvr>
                                    </p:animEffect>
                                    <p:set>
                                      <p:cBhvr>
                                        <p:cTn id="39" dur="1" fill="hold">
                                          <p:stCondLst>
                                            <p:cond delay="499"/>
                                          </p:stCondLst>
                                        </p:cTn>
                                        <p:tgtEl>
                                          <p:spTgt spid="9"/>
                                        </p:tgtEl>
                                        <p:attrNameLst>
                                          <p:attrName>style.visibility</p:attrName>
                                        </p:attrNameLst>
                                      </p:cBhvr>
                                      <p:to>
                                        <p:strVal val="hidden"/>
                                      </p:to>
                                    </p:set>
                                  </p:childTnLst>
                                </p:cTn>
                              </p:par>
                            </p:childTnLst>
                          </p:cTn>
                        </p:par>
                        <p:par>
                          <p:cTn id="40" fill="hold">
                            <p:stCondLst>
                              <p:cond delay="500"/>
                            </p:stCondLst>
                            <p:childTnLst>
                              <p:par>
                                <p:cTn id="41" presetID="35" presetClass="entr" presetSubtype="0" fill="hold" nodeType="afterEffect">
                                  <p:stCondLst>
                                    <p:cond delay="0"/>
                                  </p:stCondLst>
                                  <p:childTnLst>
                                    <p:set>
                                      <p:cBhvr>
                                        <p:cTn id="42" dur="1" fill="hold">
                                          <p:stCondLst>
                                            <p:cond delay="0"/>
                                          </p:stCondLst>
                                        </p:cTn>
                                        <p:tgtEl>
                                          <p:spTgt spid="16"/>
                                        </p:tgtEl>
                                        <p:attrNameLst>
                                          <p:attrName>style.visibility</p:attrName>
                                        </p:attrNameLst>
                                      </p:cBhvr>
                                      <p:to>
                                        <p:strVal val="visible"/>
                                      </p:to>
                                    </p:set>
                                    <p:animEffect transition="in" filter="fade">
                                      <p:cBhvr>
                                        <p:cTn id="43" dur="2000"/>
                                        <p:tgtEl>
                                          <p:spTgt spid="16"/>
                                        </p:tgtEl>
                                      </p:cBhvr>
                                    </p:animEffect>
                                    <p:anim calcmode="lin" valueType="num">
                                      <p:cBhvr>
                                        <p:cTn id="44" dur="2000" fill="hold"/>
                                        <p:tgtEl>
                                          <p:spTgt spid="16"/>
                                        </p:tgtEl>
                                        <p:attrNameLst>
                                          <p:attrName>style.rotation</p:attrName>
                                        </p:attrNameLst>
                                      </p:cBhvr>
                                      <p:tavLst>
                                        <p:tav tm="0">
                                          <p:val>
                                            <p:fltVal val="720"/>
                                          </p:val>
                                        </p:tav>
                                        <p:tav tm="100000">
                                          <p:val>
                                            <p:fltVal val="0"/>
                                          </p:val>
                                        </p:tav>
                                      </p:tavLst>
                                    </p:anim>
                                    <p:anim calcmode="lin" valueType="num">
                                      <p:cBhvr>
                                        <p:cTn id="45" dur="2000" fill="hold"/>
                                        <p:tgtEl>
                                          <p:spTgt spid="16"/>
                                        </p:tgtEl>
                                        <p:attrNameLst>
                                          <p:attrName>ppt_h</p:attrName>
                                        </p:attrNameLst>
                                      </p:cBhvr>
                                      <p:tavLst>
                                        <p:tav tm="0">
                                          <p:val>
                                            <p:fltVal val="0"/>
                                          </p:val>
                                        </p:tav>
                                        <p:tav tm="100000">
                                          <p:val>
                                            <p:strVal val="#ppt_h"/>
                                          </p:val>
                                        </p:tav>
                                      </p:tavLst>
                                    </p:anim>
                                    <p:anim calcmode="lin" valueType="num">
                                      <p:cBhvr>
                                        <p:cTn id="46" dur="2000" fill="hold"/>
                                        <p:tgtEl>
                                          <p:spTgt spid="16"/>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4" grpId="0"/>
      <p:bldP spid="15365" grpId="0"/>
      <p:bldP spid="15365" grpId="1"/>
      <p:bldP spid="38" grpId="0"/>
      <p:bldP spid="38" grpId="1"/>
      <p:bldP spid="39" grpId="0"/>
      <p:bldP spid="39" grpId="1"/>
      <p:bldP spid="9" grpId="0"/>
      <p:bldP spid="9"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Box 3"/>
          <p:cNvSpPr txBox="1">
            <a:spLocks noChangeArrowheads="1"/>
          </p:cNvSpPr>
          <p:nvPr/>
        </p:nvSpPr>
        <p:spPr bwMode="auto">
          <a:xfrm>
            <a:off x="457200" y="152400"/>
            <a:ext cx="8229600" cy="6494463"/>
          </a:xfrm>
          <a:prstGeom prst="rect">
            <a:avLst/>
          </a:prstGeom>
          <a:noFill/>
          <a:ln w="9525">
            <a:noFill/>
            <a:miter lim="800000"/>
            <a:headEnd/>
            <a:tailEnd/>
          </a:ln>
        </p:spPr>
        <p:txBody>
          <a:bodyPr>
            <a:spAutoFit/>
          </a:bodyPr>
          <a:lstStyle/>
          <a:p>
            <a:pPr marL="342900" indent="-342900" algn="just">
              <a:buFontTx/>
              <a:buAutoNum type="alphaLcParenR"/>
            </a:pPr>
            <a:r>
              <a:rPr lang="en-US" sz="3200">
                <a:latin typeface="Times New Roman" pitchFamily="18" charset="0"/>
                <a:cs typeface="Times New Roman" pitchFamily="18" charset="0"/>
              </a:rPr>
              <a:t> Vào ngày khai trường, bố em mua cho em một cái cặp sách rất đẹp.</a:t>
            </a:r>
          </a:p>
          <a:p>
            <a:pPr marL="342900" indent="-342900" algn="just"/>
            <a:endParaRPr lang="en-US" sz="3200">
              <a:latin typeface="Times New Roman" pitchFamily="18" charset="0"/>
              <a:cs typeface="Times New Roman" pitchFamily="18" charset="0"/>
            </a:endParaRPr>
          </a:p>
          <a:p>
            <a:pPr marL="342900" indent="-342900" algn="just"/>
            <a:r>
              <a:rPr lang="en-US" sz="3200">
                <a:latin typeface="Times New Roman" pitchFamily="18" charset="0"/>
                <a:cs typeface="Times New Roman" pitchFamily="18" charset="0"/>
              </a:rPr>
              <a:t>b) Ai là học sinh mà chẳng có cặp sách! Thế mà suốt mấy năm nay em chỉ có một chiếc túi vải đơn sơ mang đến trường.</a:t>
            </a:r>
          </a:p>
          <a:p>
            <a:pPr marL="342900" indent="-342900" algn="just"/>
            <a:endParaRPr lang="en-US" sz="3200">
              <a:latin typeface="Times New Roman" pitchFamily="18" charset="0"/>
              <a:cs typeface="Times New Roman" pitchFamily="18" charset="0"/>
            </a:endParaRPr>
          </a:p>
          <a:p>
            <a:pPr marL="342900" indent="-342900" algn="just"/>
            <a:r>
              <a:rPr lang="en-US" sz="3200">
                <a:latin typeface="Times New Roman" pitchFamily="18" charset="0"/>
                <a:cs typeface="Times New Roman" pitchFamily="18" charset="0"/>
              </a:rPr>
              <a:t>c) Chủ nhật vừa qua mưa nặng hạt, em không đi thăm bà ngoại được, ba bảo em giúp ba sắp xếp lại cái tủ ở trong buồng. Giữa đống đồ đạc cũ ba dỡ từ trên nóc tủ xuống, chợt em gặp lại chiếc cặp nhỏ đã theo em đi học suốt hai năm lớp 1, lớp 2.</a:t>
            </a:r>
          </a:p>
        </p:txBody>
      </p:sp>
    </p:spTree>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Box 6"/>
          <p:cNvSpPr txBox="1">
            <a:spLocks noChangeArrowheads="1"/>
          </p:cNvSpPr>
          <p:nvPr/>
        </p:nvSpPr>
        <p:spPr bwMode="auto">
          <a:xfrm>
            <a:off x="0" y="914400"/>
            <a:ext cx="9144000" cy="954088"/>
          </a:xfrm>
          <a:prstGeom prst="rect">
            <a:avLst/>
          </a:prstGeom>
          <a:noFill/>
          <a:ln w="9525">
            <a:noFill/>
            <a:miter lim="800000"/>
            <a:headEnd/>
            <a:tailEnd/>
          </a:ln>
        </p:spPr>
        <p:txBody>
          <a:bodyPr>
            <a:spAutoFit/>
          </a:bodyPr>
          <a:lstStyle/>
          <a:p>
            <a:pPr algn="ctr"/>
            <a:r>
              <a:rPr lang="en-US" sz="2800" b="1" u="sng">
                <a:solidFill>
                  <a:srgbClr val="002060"/>
                </a:solidFill>
                <a:latin typeface="Times New Roman" pitchFamily="18" charset="0"/>
                <a:cs typeface="Times New Roman" pitchFamily="18" charset="0"/>
              </a:rPr>
              <a:t>BÀI</a:t>
            </a:r>
            <a:r>
              <a:rPr lang="en-US" sz="2800" b="1">
                <a:solidFill>
                  <a:srgbClr val="002060"/>
                </a:solidFill>
                <a:latin typeface="Times New Roman" pitchFamily="18" charset="0"/>
                <a:cs typeface="Times New Roman" pitchFamily="18" charset="0"/>
              </a:rPr>
              <a:t>: LUYỆN TẬP XÂY DỰNG MỞ BÀI </a:t>
            </a:r>
          </a:p>
          <a:p>
            <a:pPr algn="ctr"/>
            <a:r>
              <a:rPr lang="en-US" sz="2800" b="1">
                <a:solidFill>
                  <a:srgbClr val="002060"/>
                </a:solidFill>
                <a:latin typeface="Times New Roman" pitchFamily="18" charset="0"/>
                <a:cs typeface="Times New Roman" pitchFamily="18" charset="0"/>
              </a:rPr>
              <a:t>TRONG BÀI VĂN MIÊU TẢ ĐỒ VẬT</a:t>
            </a:r>
          </a:p>
        </p:txBody>
      </p:sp>
      <p:sp>
        <p:nvSpPr>
          <p:cNvPr id="15363" name="TextBox 7"/>
          <p:cNvSpPr txBox="1">
            <a:spLocks noChangeArrowheads="1"/>
          </p:cNvSpPr>
          <p:nvPr/>
        </p:nvSpPr>
        <p:spPr bwMode="auto">
          <a:xfrm>
            <a:off x="152400" y="1836738"/>
            <a:ext cx="8915400" cy="1200150"/>
          </a:xfrm>
          <a:prstGeom prst="rect">
            <a:avLst/>
          </a:prstGeom>
          <a:noFill/>
          <a:ln w="9525">
            <a:noFill/>
            <a:miter lim="800000"/>
            <a:headEnd/>
            <a:tailEnd/>
          </a:ln>
        </p:spPr>
        <p:txBody>
          <a:bodyPr>
            <a:spAutoFit/>
          </a:bodyPr>
          <a:lstStyle/>
          <a:p>
            <a:pPr marL="342900" indent="-342900">
              <a:buFontTx/>
              <a:buAutoNum type="arabicPeriod"/>
            </a:pPr>
            <a:r>
              <a:rPr lang="en-US" sz="2400" b="1" i="1">
                <a:latin typeface="Times New Roman" pitchFamily="18" charset="0"/>
                <a:cs typeface="Times New Roman" pitchFamily="18" charset="0"/>
              </a:rPr>
              <a:t>Dưới đây là một số đoạn mở bài cho bài văn miêu tả cái cặp sách. Các đoạn ấy có gì </a:t>
            </a:r>
            <a:r>
              <a:rPr lang="en-US" sz="2400" b="1" i="1">
                <a:solidFill>
                  <a:srgbClr val="FF0000"/>
                </a:solidFill>
                <a:latin typeface="Times New Roman" pitchFamily="18" charset="0"/>
                <a:cs typeface="Times New Roman" pitchFamily="18" charset="0"/>
              </a:rPr>
              <a:t>giống</a:t>
            </a:r>
            <a:r>
              <a:rPr lang="en-US" sz="2400" b="1" i="1">
                <a:latin typeface="Times New Roman" pitchFamily="18" charset="0"/>
                <a:cs typeface="Times New Roman" pitchFamily="18" charset="0"/>
              </a:rPr>
              <a:t> và có gì </a:t>
            </a:r>
            <a:r>
              <a:rPr lang="en-US" sz="2400" b="1" i="1">
                <a:solidFill>
                  <a:srgbClr val="FF0000"/>
                </a:solidFill>
                <a:latin typeface="Times New Roman" pitchFamily="18" charset="0"/>
                <a:cs typeface="Times New Roman" pitchFamily="18" charset="0"/>
              </a:rPr>
              <a:t>khác nhau</a:t>
            </a:r>
            <a:r>
              <a:rPr lang="en-US" sz="2400" b="1" i="1">
                <a:latin typeface="Times New Roman" pitchFamily="18" charset="0"/>
                <a:cs typeface="Times New Roman" pitchFamily="18" charset="0"/>
              </a:rPr>
              <a:t>?</a:t>
            </a:r>
          </a:p>
          <a:p>
            <a:pPr marL="342900" indent="-342900"/>
            <a:endParaRPr lang="en-US" sz="2400" b="1" i="1">
              <a:latin typeface="Times New Roman" pitchFamily="18" charset="0"/>
              <a:cs typeface="Times New Roman" pitchFamily="18" charset="0"/>
            </a:endParaRPr>
          </a:p>
        </p:txBody>
      </p:sp>
      <p:grpSp>
        <p:nvGrpSpPr>
          <p:cNvPr id="15364" name="Group 34"/>
          <p:cNvGrpSpPr>
            <a:grpSpLocks/>
          </p:cNvGrpSpPr>
          <p:nvPr/>
        </p:nvGrpSpPr>
        <p:grpSpPr bwMode="auto">
          <a:xfrm>
            <a:off x="914400" y="2743200"/>
            <a:ext cx="7315200" cy="3886200"/>
            <a:chOff x="914400" y="2743200"/>
            <a:chExt cx="7315200" cy="3886200"/>
          </a:xfrm>
        </p:grpSpPr>
        <p:sp>
          <p:nvSpPr>
            <p:cNvPr id="17" name="Rounded Rectangle 16"/>
            <p:cNvSpPr/>
            <p:nvPr/>
          </p:nvSpPr>
          <p:spPr>
            <a:xfrm>
              <a:off x="914400" y="2743200"/>
              <a:ext cx="7315200" cy="3886200"/>
            </a:xfrm>
            <a:prstGeom prst="roundRect">
              <a:avLst>
                <a:gd name="adj" fmla="val 11237"/>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21" name="Straight Connector 20"/>
            <p:cNvCxnSpPr/>
            <p:nvPr/>
          </p:nvCxnSpPr>
          <p:spPr>
            <a:xfrm>
              <a:off x="914400" y="3352800"/>
              <a:ext cx="7315200"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1944688" y="4686300"/>
              <a:ext cx="3884612"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5371" name="TextBox 27"/>
            <p:cNvSpPr txBox="1">
              <a:spLocks noChangeArrowheads="1"/>
            </p:cNvSpPr>
            <p:nvPr/>
          </p:nvSpPr>
          <p:spPr bwMode="auto">
            <a:xfrm>
              <a:off x="1447800" y="2743200"/>
              <a:ext cx="2209800" cy="584775"/>
            </a:xfrm>
            <a:prstGeom prst="rect">
              <a:avLst/>
            </a:prstGeom>
            <a:noFill/>
            <a:ln w="9525">
              <a:noFill/>
              <a:miter lim="800000"/>
              <a:headEnd/>
              <a:tailEnd/>
            </a:ln>
          </p:spPr>
          <p:txBody>
            <a:bodyPr>
              <a:spAutoFit/>
            </a:bodyPr>
            <a:lstStyle/>
            <a:p>
              <a:r>
                <a:rPr lang="en-US" sz="3200">
                  <a:latin typeface="Times New Roman" pitchFamily="18" charset="0"/>
                  <a:cs typeface="Times New Roman" pitchFamily="18" charset="0"/>
                </a:rPr>
                <a:t>Giống nhau</a:t>
              </a:r>
            </a:p>
          </p:txBody>
        </p:sp>
        <p:sp>
          <p:nvSpPr>
            <p:cNvPr id="15372" name="TextBox 28"/>
            <p:cNvSpPr txBox="1">
              <a:spLocks noChangeArrowheads="1"/>
            </p:cNvSpPr>
            <p:nvPr/>
          </p:nvSpPr>
          <p:spPr bwMode="auto">
            <a:xfrm>
              <a:off x="4953000" y="2743200"/>
              <a:ext cx="2209800" cy="584775"/>
            </a:xfrm>
            <a:prstGeom prst="rect">
              <a:avLst/>
            </a:prstGeom>
            <a:noFill/>
            <a:ln w="9525">
              <a:noFill/>
              <a:miter lim="800000"/>
              <a:headEnd/>
              <a:tailEnd/>
            </a:ln>
          </p:spPr>
          <p:txBody>
            <a:bodyPr>
              <a:spAutoFit/>
            </a:bodyPr>
            <a:lstStyle/>
            <a:p>
              <a:r>
                <a:rPr lang="en-US" sz="3200">
                  <a:latin typeface="Times New Roman" pitchFamily="18" charset="0"/>
                  <a:cs typeface="Times New Roman" pitchFamily="18" charset="0"/>
                </a:rPr>
                <a:t>Khác nhau</a:t>
              </a:r>
            </a:p>
          </p:txBody>
        </p:sp>
      </p:grpSp>
      <p:sp>
        <p:nvSpPr>
          <p:cNvPr id="30" name="TextBox 29"/>
          <p:cNvSpPr txBox="1">
            <a:spLocks noChangeArrowheads="1"/>
          </p:cNvSpPr>
          <p:nvPr/>
        </p:nvSpPr>
        <p:spPr bwMode="auto">
          <a:xfrm>
            <a:off x="1066800" y="3395663"/>
            <a:ext cx="2743200" cy="2676525"/>
          </a:xfrm>
          <a:prstGeom prst="rect">
            <a:avLst/>
          </a:prstGeom>
          <a:noFill/>
          <a:ln w="9525">
            <a:noFill/>
            <a:miter lim="800000"/>
            <a:headEnd/>
            <a:tailEnd/>
          </a:ln>
        </p:spPr>
        <p:txBody>
          <a:bodyPr>
            <a:spAutoFit/>
          </a:bodyPr>
          <a:lstStyle/>
          <a:p>
            <a:r>
              <a:rPr lang="en-US" sz="2800">
                <a:latin typeface="Times New Roman" pitchFamily="18" charset="0"/>
                <a:cs typeface="Times New Roman" pitchFamily="18" charset="0"/>
              </a:rPr>
              <a:t>Các đoạn mở bài trên đều có mục đích giới thiệu đồ vật cần tả là chiếc cặp sách.</a:t>
            </a:r>
          </a:p>
          <a:p>
            <a:endParaRPr lang="en-US" sz="2800">
              <a:latin typeface="Times New Roman" pitchFamily="18" charset="0"/>
              <a:cs typeface="Times New Roman" pitchFamily="18" charset="0"/>
            </a:endParaRPr>
          </a:p>
        </p:txBody>
      </p:sp>
      <p:sp>
        <p:nvSpPr>
          <p:cNvPr id="15367" name="TextBox 5"/>
          <p:cNvSpPr txBox="1">
            <a:spLocks noChangeArrowheads="1"/>
          </p:cNvSpPr>
          <p:nvPr/>
        </p:nvSpPr>
        <p:spPr bwMode="auto">
          <a:xfrm>
            <a:off x="3352800" y="604838"/>
            <a:ext cx="2352675" cy="461962"/>
          </a:xfrm>
          <a:prstGeom prst="rect">
            <a:avLst/>
          </a:prstGeom>
          <a:noFill/>
          <a:ln w="9525">
            <a:noFill/>
            <a:miter lim="800000"/>
            <a:headEnd/>
            <a:tailEnd/>
          </a:ln>
        </p:spPr>
        <p:txBody>
          <a:bodyPr>
            <a:spAutoFit/>
          </a:bodyPr>
          <a:lstStyle/>
          <a:p>
            <a:r>
              <a:rPr lang="en-US" sz="2400" b="1">
                <a:solidFill>
                  <a:srgbClr val="FF0000"/>
                </a:solidFill>
                <a:latin typeface="Times New Roman" pitchFamily="18" charset="0"/>
                <a:cs typeface="Times New Roman" pitchFamily="18" charset="0"/>
              </a:rPr>
              <a:t>TẬP LÀM VĂN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anim calcmode="lin" valueType="num">
                                      <p:cBhvr>
                                        <p:cTn id="7" dur="500" fill="hold"/>
                                        <p:tgtEl>
                                          <p:spTgt spid="30"/>
                                        </p:tgtEl>
                                        <p:attrNameLst>
                                          <p:attrName>ppt_w</p:attrName>
                                        </p:attrNameLst>
                                      </p:cBhvr>
                                      <p:tavLst>
                                        <p:tav tm="0">
                                          <p:val>
                                            <p:fltVal val="0"/>
                                          </p:val>
                                        </p:tav>
                                        <p:tav tm="100000">
                                          <p:val>
                                            <p:strVal val="#ppt_w"/>
                                          </p:val>
                                        </p:tav>
                                      </p:tavLst>
                                    </p:anim>
                                    <p:anim calcmode="lin" valueType="num">
                                      <p:cBhvr>
                                        <p:cTn id="8" dur="500" fill="hold"/>
                                        <p:tgtEl>
                                          <p:spTgt spid="3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Box 3"/>
          <p:cNvSpPr txBox="1">
            <a:spLocks noChangeArrowheads="1"/>
          </p:cNvSpPr>
          <p:nvPr/>
        </p:nvSpPr>
        <p:spPr bwMode="auto">
          <a:xfrm>
            <a:off x="457200" y="152400"/>
            <a:ext cx="8229600" cy="6494463"/>
          </a:xfrm>
          <a:prstGeom prst="rect">
            <a:avLst/>
          </a:prstGeom>
          <a:noFill/>
          <a:ln w="9525">
            <a:noFill/>
            <a:miter lim="800000"/>
            <a:headEnd/>
            <a:tailEnd/>
          </a:ln>
        </p:spPr>
        <p:txBody>
          <a:bodyPr>
            <a:spAutoFit/>
          </a:bodyPr>
          <a:lstStyle/>
          <a:p>
            <a:pPr marL="342900" indent="-342900" algn="just">
              <a:buFontTx/>
              <a:buAutoNum type="alphaLcParenR"/>
            </a:pPr>
            <a:r>
              <a:rPr lang="en-US" sz="3200">
                <a:latin typeface="Times New Roman" pitchFamily="18" charset="0"/>
                <a:cs typeface="Times New Roman" pitchFamily="18" charset="0"/>
              </a:rPr>
              <a:t> Vào ngày khai trường, bố em mua cho em một cái cặp sách rất đẹp.</a:t>
            </a:r>
          </a:p>
          <a:p>
            <a:pPr marL="342900" indent="-342900" algn="just"/>
            <a:endParaRPr lang="en-US" sz="3200">
              <a:latin typeface="Times New Roman" pitchFamily="18" charset="0"/>
              <a:cs typeface="Times New Roman" pitchFamily="18" charset="0"/>
            </a:endParaRPr>
          </a:p>
          <a:p>
            <a:pPr marL="342900" indent="-342900" algn="just"/>
            <a:r>
              <a:rPr lang="en-US" sz="3200">
                <a:latin typeface="Times New Roman" pitchFamily="18" charset="0"/>
                <a:cs typeface="Times New Roman" pitchFamily="18" charset="0"/>
              </a:rPr>
              <a:t>b) Ai là học sinh mà chẳng có cặp sách! Thế mà suốt mấy năm nay em chỉ có một chiếc túi vải đơn sơ mang đến trường.</a:t>
            </a:r>
          </a:p>
          <a:p>
            <a:pPr marL="342900" indent="-342900" algn="just"/>
            <a:endParaRPr lang="en-US" sz="3200">
              <a:latin typeface="Times New Roman" pitchFamily="18" charset="0"/>
              <a:cs typeface="Times New Roman" pitchFamily="18" charset="0"/>
            </a:endParaRPr>
          </a:p>
          <a:p>
            <a:pPr marL="342900" indent="-342900" algn="just"/>
            <a:r>
              <a:rPr lang="en-US" sz="3200">
                <a:latin typeface="Times New Roman" pitchFamily="18" charset="0"/>
                <a:cs typeface="Times New Roman" pitchFamily="18" charset="0"/>
              </a:rPr>
              <a:t>c) Chủ nhật vừa qua mưa nặng hạt, em không đi thăm bà ngoại được, ba bảo em giúp ba sắp xếp lại cái tủ ở trong buồng. Giữa đống đồ đạc cũ ba dỡ từ trên nóc tủ xuống, chợt em gặp lại chiếc cặp nhỏ đã theo em đi học suốt hai năm lớp 1, lớp 2.</a:t>
            </a:r>
          </a:p>
        </p:txBody>
      </p:sp>
    </p:spTree>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Box 6"/>
          <p:cNvSpPr txBox="1">
            <a:spLocks noChangeArrowheads="1"/>
          </p:cNvSpPr>
          <p:nvPr/>
        </p:nvSpPr>
        <p:spPr bwMode="auto">
          <a:xfrm>
            <a:off x="0" y="914400"/>
            <a:ext cx="9144000" cy="954088"/>
          </a:xfrm>
          <a:prstGeom prst="rect">
            <a:avLst/>
          </a:prstGeom>
          <a:noFill/>
          <a:ln w="9525">
            <a:noFill/>
            <a:miter lim="800000"/>
            <a:headEnd/>
            <a:tailEnd/>
          </a:ln>
        </p:spPr>
        <p:txBody>
          <a:bodyPr>
            <a:spAutoFit/>
          </a:bodyPr>
          <a:lstStyle/>
          <a:p>
            <a:pPr algn="ctr"/>
            <a:r>
              <a:rPr lang="en-US" sz="2800" b="1" u="sng">
                <a:solidFill>
                  <a:srgbClr val="002060"/>
                </a:solidFill>
                <a:latin typeface="Times New Roman" pitchFamily="18" charset="0"/>
                <a:cs typeface="Times New Roman" pitchFamily="18" charset="0"/>
              </a:rPr>
              <a:t>BÀI</a:t>
            </a:r>
            <a:r>
              <a:rPr lang="en-US" sz="2800" b="1">
                <a:solidFill>
                  <a:srgbClr val="002060"/>
                </a:solidFill>
                <a:latin typeface="Times New Roman" pitchFamily="18" charset="0"/>
                <a:cs typeface="Times New Roman" pitchFamily="18" charset="0"/>
              </a:rPr>
              <a:t>: LUYỆN TẬP XÂY DỰNG MỞ BÀI </a:t>
            </a:r>
          </a:p>
          <a:p>
            <a:pPr algn="ctr"/>
            <a:r>
              <a:rPr lang="en-US" sz="2800" b="1">
                <a:solidFill>
                  <a:srgbClr val="002060"/>
                </a:solidFill>
                <a:latin typeface="Times New Roman" pitchFamily="18" charset="0"/>
                <a:cs typeface="Times New Roman" pitchFamily="18" charset="0"/>
              </a:rPr>
              <a:t>TRONG BÀI VĂN MIÊU TẢ ĐỒ VẬT</a:t>
            </a:r>
          </a:p>
        </p:txBody>
      </p:sp>
      <p:sp>
        <p:nvSpPr>
          <p:cNvPr id="17411" name="TextBox 7"/>
          <p:cNvSpPr txBox="1">
            <a:spLocks noChangeArrowheads="1"/>
          </p:cNvSpPr>
          <p:nvPr/>
        </p:nvSpPr>
        <p:spPr bwMode="auto">
          <a:xfrm>
            <a:off x="152400" y="1836738"/>
            <a:ext cx="8915400" cy="1200150"/>
          </a:xfrm>
          <a:prstGeom prst="rect">
            <a:avLst/>
          </a:prstGeom>
          <a:noFill/>
          <a:ln w="9525">
            <a:noFill/>
            <a:miter lim="800000"/>
            <a:headEnd/>
            <a:tailEnd/>
          </a:ln>
        </p:spPr>
        <p:txBody>
          <a:bodyPr>
            <a:spAutoFit/>
          </a:bodyPr>
          <a:lstStyle/>
          <a:p>
            <a:pPr marL="342900" indent="-342900">
              <a:buFontTx/>
              <a:buAutoNum type="arabicPeriod"/>
            </a:pPr>
            <a:r>
              <a:rPr lang="en-US" sz="2400" b="1" i="1">
                <a:latin typeface="Times New Roman" pitchFamily="18" charset="0"/>
                <a:cs typeface="Times New Roman" pitchFamily="18" charset="0"/>
              </a:rPr>
              <a:t>Dưới đây là một số đoạn mở bài cho bài văn miêu tả cái cặp sách. Các đoạn ấy có gì </a:t>
            </a:r>
            <a:r>
              <a:rPr lang="en-US" sz="2400" b="1" i="1">
                <a:solidFill>
                  <a:srgbClr val="FF0000"/>
                </a:solidFill>
                <a:latin typeface="Times New Roman" pitchFamily="18" charset="0"/>
                <a:cs typeface="Times New Roman" pitchFamily="18" charset="0"/>
              </a:rPr>
              <a:t>giống</a:t>
            </a:r>
            <a:r>
              <a:rPr lang="en-US" sz="2400" b="1" i="1">
                <a:latin typeface="Times New Roman" pitchFamily="18" charset="0"/>
                <a:cs typeface="Times New Roman" pitchFamily="18" charset="0"/>
              </a:rPr>
              <a:t> và có gì </a:t>
            </a:r>
            <a:r>
              <a:rPr lang="en-US" sz="2400" b="1" i="1">
                <a:solidFill>
                  <a:srgbClr val="FF0000"/>
                </a:solidFill>
                <a:latin typeface="Times New Roman" pitchFamily="18" charset="0"/>
                <a:cs typeface="Times New Roman" pitchFamily="18" charset="0"/>
              </a:rPr>
              <a:t>khác nhau</a:t>
            </a:r>
            <a:r>
              <a:rPr lang="en-US" sz="2400" b="1" i="1">
                <a:latin typeface="Times New Roman" pitchFamily="18" charset="0"/>
                <a:cs typeface="Times New Roman" pitchFamily="18" charset="0"/>
              </a:rPr>
              <a:t>?</a:t>
            </a:r>
          </a:p>
          <a:p>
            <a:pPr marL="342900" indent="-342900"/>
            <a:endParaRPr lang="en-US" sz="2400" b="1" i="1">
              <a:latin typeface="Times New Roman" pitchFamily="18" charset="0"/>
              <a:cs typeface="Times New Roman" pitchFamily="18" charset="0"/>
            </a:endParaRPr>
          </a:p>
        </p:txBody>
      </p:sp>
      <p:grpSp>
        <p:nvGrpSpPr>
          <p:cNvPr id="17412" name="Group 34"/>
          <p:cNvGrpSpPr>
            <a:grpSpLocks/>
          </p:cNvGrpSpPr>
          <p:nvPr/>
        </p:nvGrpSpPr>
        <p:grpSpPr bwMode="auto">
          <a:xfrm>
            <a:off x="914400" y="2743200"/>
            <a:ext cx="7315200" cy="3886200"/>
            <a:chOff x="914400" y="2743200"/>
            <a:chExt cx="7315200" cy="3886200"/>
          </a:xfrm>
        </p:grpSpPr>
        <p:sp>
          <p:nvSpPr>
            <p:cNvPr id="17" name="Rounded Rectangle 16"/>
            <p:cNvSpPr/>
            <p:nvPr/>
          </p:nvSpPr>
          <p:spPr>
            <a:xfrm>
              <a:off x="914400" y="2743200"/>
              <a:ext cx="7315200" cy="3886200"/>
            </a:xfrm>
            <a:prstGeom prst="roundRect">
              <a:avLst>
                <a:gd name="adj" fmla="val 11237"/>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21" name="Straight Connector 20"/>
            <p:cNvCxnSpPr/>
            <p:nvPr/>
          </p:nvCxnSpPr>
          <p:spPr>
            <a:xfrm>
              <a:off x="914400" y="3352800"/>
              <a:ext cx="7315200"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1944688" y="4686300"/>
              <a:ext cx="3884612"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7420" name="TextBox 27"/>
            <p:cNvSpPr txBox="1">
              <a:spLocks noChangeArrowheads="1"/>
            </p:cNvSpPr>
            <p:nvPr/>
          </p:nvSpPr>
          <p:spPr bwMode="auto">
            <a:xfrm>
              <a:off x="1447800" y="2743200"/>
              <a:ext cx="2209800" cy="584775"/>
            </a:xfrm>
            <a:prstGeom prst="rect">
              <a:avLst/>
            </a:prstGeom>
            <a:noFill/>
            <a:ln w="9525">
              <a:noFill/>
              <a:miter lim="800000"/>
              <a:headEnd/>
              <a:tailEnd/>
            </a:ln>
          </p:spPr>
          <p:txBody>
            <a:bodyPr>
              <a:spAutoFit/>
            </a:bodyPr>
            <a:lstStyle/>
            <a:p>
              <a:r>
                <a:rPr lang="en-US" sz="3200">
                  <a:latin typeface="Times New Roman" pitchFamily="18" charset="0"/>
                  <a:cs typeface="Times New Roman" pitchFamily="18" charset="0"/>
                </a:rPr>
                <a:t>Giống nhau</a:t>
              </a:r>
            </a:p>
          </p:txBody>
        </p:sp>
        <p:sp>
          <p:nvSpPr>
            <p:cNvPr id="17421" name="TextBox 28"/>
            <p:cNvSpPr txBox="1">
              <a:spLocks noChangeArrowheads="1"/>
            </p:cNvSpPr>
            <p:nvPr/>
          </p:nvSpPr>
          <p:spPr bwMode="auto">
            <a:xfrm>
              <a:off x="4953000" y="2743200"/>
              <a:ext cx="2209800" cy="584775"/>
            </a:xfrm>
            <a:prstGeom prst="rect">
              <a:avLst/>
            </a:prstGeom>
            <a:noFill/>
            <a:ln w="9525">
              <a:noFill/>
              <a:miter lim="800000"/>
              <a:headEnd/>
              <a:tailEnd/>
            </a:ln>
          </p:spPr>
          <p:txBody>
            <a:bodyPr>
              <a:spAutoFit/>
            </a:bodyPr>
            <a:lstStyle/>
            <a:p>
              <a:r>
                <a:rPr lang="en-US" sz="3200">
                  <a:latin typeface="Times New Roman" pitchFamily="18" charset="0"/>
                  <a:cs typeface="Times New Roman" pitchFamily="18" charset="0"/>
                </a:rPr>
                <a:t>Khác nhau</a:t>
              </a:r>
            </a:p>
          </p:txBody>
        </p:sp>
      </p:grpSp>
      <p:sp>
        <p:nvSpPr>
          <p:cNvPr id="17413" name="TextBox 29"/>
          <p:cNvSpPr txBox="1">
            <a:spLocks noChangeArrowheads="1"/>
          </p:cNvSpPr>
          <p:nvPr/>
        </p:nvSpPr>
        <p:spPr bwMode="auto">
          <a:xfrm>
            <a:off x="1066800" y="3395663"/>
            <a:ext cx="2743200" cy="2676525"/>
          </a:xfrm>
          <a:prstGeom prst="rect">
            <a:avLst/>
          </a:prstGeom>
          <a:noFill/>
          <a:ln w="9525">
            <a:noFill/>
            <a:miter lim="800000"/>
            <a:headEnd/>
            <a:tailEnd/>
          </a:ln>
        </p:spPr>
        <p:txBody>
          <a:bodyPr>
            <a:spAutoFit/>
          </a:bodyPr>
          <a:lstStyle/>
          <a:p>
            <a:r>
              <a:rPr lang="en-US" sz="2800">
                <a:latin typeface="Times New Roman" pitchFamily="18" charset="0"/>
                <a:cs typeface="Times New Roman" pitchFamily="18" charset="0"/>
              </a:rPr>
              <a:t>Các đoạn mở bài trên đều có mục đích giới thiệu đồ vật cần tả là chiếc cặp sách.</a:t>
            </a:r>
          </a:p>
          <a:p>
            <a:endParaRPr lang="en-US" sz="2800">
              <a:latin typeface="Times New Roman" pitchFamily="18" charset="0"/>
              <a:cs typeface="Times New Roman" pitchFamily="18" charset="0"/>
            </a:endParaRPr>
          </a:p>
        </p:txBody>
      </p:sp>
      <p:sp>
        <p:nvSpPr>
          <p:cNvPr id="32" name="TextBox 31"/>
          <p:cNvSpPr txBox="1">
            <a:spLocks noChangeArrowheads="1"/>
          </p:cNvSpPr>
          <p:nvPr/>
        </p:nvSpPr>
        <p:spPr bwMode="auto">
          <a:xfrm>
            <a:off x="3886200" y="3395663"/>
            <a:ext cx="4343400" cy="3108325"/>
          </a:xfrm>
          <a:prstGeom prst="rect">
            <a:avLst/>
          </a:prstGeom>
          <a:noFill/>
          <a:ln w="9525">
            <a:noFill/>
            <a:miter lim="800000"/>
            <a:headEnd/>
            <a:tailEnd/>
          </a:ln>
        </p:spPr>
        <p:txBody>
          <a:bodyPr>
            <a:spAutoFit/>
          </a:bodyPr>
          <a:lstStyle/>
          <a:p>
            <a:r>
              <a:rPr lang="en-US" sz="2800">
                <a:latin typeface="Times New Roman" pitchFamily="18" charset="0"/>
                <a:cs typeface="Times New Roman" pitchFamily="18" charset="0"/>
              </a:rPr>
              <a:t>- Đoạn a, b: Giới thiệu ngay đồ vật cần tả. </a:t>
            </a:r>
          </a:p>
          <a:p>
            <a:r>
              <a:rPr lang="en-US" sz="2800">
                <a:latin typeface="Times New Roman" pitchFamily="18" charset="0"/>
                <a:cs typeface="Times New Roman" pitchFamily="18" charset="0"/>
              </a:rPr>
              <a:t>=&gt; </a:t>
            </a:r>
            <a:r>
              <a:rPr lang="en-US" sz="2800" b="1">
                <a:latin typeface="Times New Roman" pitchFamily="18" charset="0"/>
                <a:cs typeface="Times New Roman" pitchFamily="18" charset="0"/>
              </a:rPr>
              <a:t>mở bài trực tiếp  </a:t>
            </a:r>
            <a:endParaRPr lang="en-US" sz="2800">
              <a:latin typeface="Times New Roman" pitchFamily="18" charset="0"/>
              <a:cs typeface="Times New Roman" pitchFamily="18" charset="0"/>
            </a:endParaRPr>
          </a:p>
          <a:p>
            <a:r>
              <a:rPr lang="en-US" sz="2800">
                <a:latin typeface="Times New Roman" pitchFamily="18" charset="0"/>
                <a:cs typeface="Times New Roman" pitchFamily="18" charset="0"/>
              </a:rPr>
              <a:t>- Đoạn c: nói chuyện khác để dẫn vào giới thiệu đồ vật định tả.</a:t>
            </a:r>
          </a:p>
          <a:p>
            <a:r>
              <a:rPr lang="en-US" sz="2800">
                <a:latin typeface="Times New Roman" pitchFamily="18" charset="0"/>
                <a:cs typeface="Times New Roman" pitchFamily="18" charset="0"/>
              </a:rPr>
              <a:t>=&gt; </a:t>
            </a:r>
            <a:r>
              <a:rPr lang="en-US" sz="2800" b="1">
                <a:latin typeface="Times New Roman" pitchFamily="18" charset="0"/>
                <a:cs typeface="Times New Roman" pitchFamily="18" charset="0"/>
              </a:rPr>
              <a:t>mở bài gián tiếp</a:t>
            </a:r>
            <a:endParaRPr lang="en-US" sz="2800">
              <a:latin typeface="Times New Roman" pitchFamily="18" charset="0"/>
              <a:cs typeface="Times New Roman" pitchFamily="18" charset="0"/>
            </a:endParaRPr>
          </a:p>
        </p:txBody>
      </p:sp>
      <p:sp>
        <p:nvSpPr>
          <p:cNvPr id="17416" name="TextBox 5"/>
          <p:cNvSpPr txBox="1">
            <a:spLocks noChangeArrowheads="1"/>
          </p:cNvSpPr>
          <p:nvPr/>
        </p:nvSpPr>
        <p:spPr bwMode="auto">
          <a:xfrm>
            <a:off x="3352800" y="604838"/>
            <a:ext cx="2352675" cy="461962"/>
          </a:xfrm>
          <a:prstGeom prst="rect">
            <a:avLst/>
          </a:prstGeom>
          <a:noFill/>
          <a:ln w="9525">
            <a:noFill/>
            <a:miter lim="800000"/>
            <a:headEnd/>
            <a:tailEnd/>
          </a:ln>
        </p:spPr>
        <p:txBody>
          <a:bodyPr>
            <a:spAutoFit/>
          </a:bodyPr>
          <a:lstStyle/>
          <a:p>
            <a:r>
              <a:rPr lang="en-US" sz="2400" b="1">
                <a:solidFill>
                  <a:srgbClr val="FF0000"/>
                </a:solidFill>
                <a:latin typeface="Times New Roman" pitchFamily="18" charset="0"/>
                <a:cs typeface="Times New Roman" pitchFamily="18" charset="0"/>
              </a:rPr>
              <a:t>TẬP LÀM VĂN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32">
                                            <p:txEl>
                                              <p:pRg st="0" end="0"/>
                                            </p:txEl>
                                          </p:spTgt>
                                        </p:tgtEl>
                                        <p:attrNameLst>
                                          <p:attrName>style.visibility</p:attrName>
                                        </p:attrNameLst>
                                      </p:cBhvr>
                                      <p:to>
                                        <p:strVal val="visible"/>
                                      </p:to>
                                    </p:set>
                                    <p:animEffect transition="in" filter="strips(downRight)">
                                      <p:cBhvr>
                                        <p:cTn id="7" dur="1000"/>
                                        <p:tgtEl>
                                          <p:spTgt spid="32">
                                            <p:txEl>
                                              <p:pRg st="0" end="0"/>
                                            </p:txEl>
                                          </p:spTgt>
                                        </p:tgtEl>
                                      </p:cBhvr>
                                    </p:animEffect>
                                  </p:childTnLst>
                                </p:cTn>
                              </p:par>
                            </p:childTnLst>
                          </p:cTn>
                        </p:par>
                        <p:par>
                          <p:cTn id="8" fill="hold">
                            <p:stCondLst>
                              <p:cond delay="1000"/>
                            </p:stCondLst>
                            <p:childTnLst>
                              <p:par>
                                <p:cTn id="9" presetID="18" presetClass="entr" presetSubtype="6" fill="hold" nodeType="afterEffect">
                                  <p:stCondLst>
                                    <p:cond delay="4500"/>
                                  </p:stCondLst>
                                  <p:childTnLst>
                                    <p:set>
                                      <p:cBhvr>
                                        <p:cTn id="10" dur="1" fill="hold">
                                          <p:stCondLst>
                                            <p:cond delay="0"/>
                                          </p:stCondLst>
                                        </p:cTn>
                                        <p:tgtEl>
                                          <p:spTgt spid="32">
                                            <p:txEl>
                                              <p:pRg st="1" end="1"/>
                                            </p:txEl>
                                          </p:spTgt>
                                        </p:tgtEl>
                                        <p:attrNameLst>
                                          <p:attrName>style.visibility</p:attrName>
                                        </p:attrNameLst>
                                      </p:cBhvr>
                                      <p:to>
                                        <p:strVal val="visible"/>
                                      </p:to>
                                    </p:set>
                                    <p:animEffect transition="in" filter="strips(downRight)">
                                      <p:cBhvr>
                                        <p:cTn id="11" dur="500"/>
                                        <p:tgtEl>
                                          <p:spTgt spid="32">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0" presetClass="entr" presetSubtype="0" fill="hold" nodeType="clickEffect">
                                  <p:stCondLst>
                                    <p:cond delay="0"/>
                                  </p:stCondLst>
                                  <p:childTnLst>
                                    <p:set>
                                      <p:cBhvr>
                                        <p:cTn id="15" dur="1" fill="hold">
                                          <p:stCondLst>
                                            <p:cond delay="0"/>
                                          </p:stCondLst>
                                        </p:cTn>
                                        <p:tgtEl>
                                          <p:spTgt spid="32">
                                            <p:txEl>
                                              <p:pRg st="2" end="2"/>
                                            </p:txEl>
                                          </p:spTgt>
                                        </p:tgtEl>
                                        <p:attrNameLst>
                                          <p:attrName>style.visibility</p:attrName>
                                        </p:attrNameLst>
                                      </p:cBhvr>
                                      <p:to>
                                        <p:strVal val="visible"/>
                                      </p:to>
                                    </p:set>
                                    <p:animEffect transition="in" filter="wedge">
                                      <p:cBhvr>
                                        <p:cTn id="16" dur="1000"/>
                                        <p:tgtEl>
                                          <p:spTgt spid="32">
                                            <p:txEl>
                                              <p:pRg st="2" end="2"/>
                                            </p:txEl>
                                          </p:spTgt>
                                        </p:tgtEl>
                                      </p:cBhvr>
                                    </p:animEffect>
                                  </p:childTnLst>
                                </p:cTn>
                              </p:par>
                            </p:childTnLst>
                          </p:cTn>
                        </p:par>
                        <p:par>
                          <p:cTn id="17" fill="hold">
                            <p:stCondLst>
                              <p:cond delay="1000"/>
                            </p:stCondLst>
                            <p:childTnLst>
                              <p:par>
                                <p:cTn id="18" presetID="18" presetClass="entr" presetSubtype="6" fill="hold" nodeType="afterEffect">
                                  <p:stCondLst>
                                    <p:cond delay="5500"/>
                                  </p:stCondLst>
                                  <p:childTnLst>
                                    <p:set>
                                      <p:cBhvr>
                                        <p:cTn id="19" dur="1" fill="hold">
                                          <p:stCondLst>
                                            <p:cond delay="0"/>
                                          </p:stCondLst>
                                        </p:cTn>
                                        <p:tgtEl>
                                          <p:spTgt spid="32">
                                            <p:txEl>
                                              <p:pRg st="3" end="3"/>
                                            </p:txEl>
                                          </p:spTgt>
                                        </p:tgtEl>
                                        <p:attrNameLst>
                                          <p:attrName>style.visibility</p:attrName>
                                        </p:attrNameLst>
                                      </p:cBhvr>
                                      <p:to>
                                        <p:strVal val="visible"/>
                                      </p:to>
                                    </p:set>
                                    <p:animEffect transition="in" filter="strips(downRight)">
                                      <p:cBhvr>
                                        <p:cTn id="20" dur="500"/>
                                        <p:tgtEl>
                                          <p:spTgt spid="3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ight Arrow 10"/>
          <p:cNvSpPr/>
          <p:nvPr/>
        </p:nvSpPr>
        <p:spPr>
          <a:xfrm rot="1455899" flipV="1">
            <a:off x="1419225" y="4676775"/>
            <a:ext cx="563563" cy="252413"/>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 name="Right Arrow 18"/>
          <p:cNvSpPr/>
          <p:nvPr/>
        </p:nvSpPr>
        <p:spPr>
          <a:xfrm rot="19836130" flipV="1">
            <a:off x="1397000" y="3779838"/>
            <a:ext cx="563563" cy="252412"/>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436" name="TextBox 6"/>
          <p:cNvSpPr txBox="1">
            <a:spLocks noChangeArrowheads="1"/>
          </p:cNvSpPr>
          <p:nvPr/>
        </p:nvSpPr>
        <p:spPr bwMode="auto">
          <a:xfrm>
            <a:off x="0" y="914400"/>
            <a:ext cx="9144000" cy="954088"/>
          </a:xfrm>
          <a:prstGeom prst="rect">
            <a:avLst/>
          </a:prstGeom>
          <a:noFill/>
          <a:ln w="9525">
            <a:noFill/>
            <a:miter lim="800000"/>
            <a:headEnd/>
            <a:tailEnd/>
          </a:ln>
        </p:spPr>
        <p:txBody>
          <a:bodyPr>
            <a:spAutoFit/>
          </a:bodyPr>
          <a:lstStyle/>
          <a:p>
            <a:pPr algn="ctr"/>
            <a:r>
              <a:rPr lang="en-US" sz="2800" b="1" u="sng">
                <a:solidFill>
                  <a:srgbClr val="002060"/>
                </a:solidFill>
                <a:latin typeface="Times New Roman" pitchFamily="18" charset="0"/>
                <a:cs typeface="Times New Roman" pitchFamily="18" charset="0"/>
              </a:rPr>
              <a:t>BÀI</a:t>
            </a:r>
            <a:r>
              <a:rPr lang="en-US" sz="2800" b="1">
                <a:solidFill>
                  <a:srgbClr val="002060"/>
                </a:solidFill>
                <a:latin typeface="Times New Roman" pitchFamily="18" charset="0"/>
                <a:cs typeface="Times New Roman" pitchFamily="18" charset="0"/>
              </a:rPr>
              <a:t>: LUYỆN TẬP XÂY DỰNG MỞ BÀI </a:t>
            </a:r>
          </a:p>
          <a:p>
            <a:pPr algn="ctr"/>
            <a:r>
              <a:rPr lang="en-US" sz="2800" b="1">
                <a:solidFill>
                  <a:srgbClr val="002060"/>
                </a:solidFill>
                <a:latin typeface="Times New Roman" pitchFamily="18" charset="0"/>
                <a:cs typeface="Times New Roman" pitchFamily="18" charset="0"/>
              </a:rPr>
              <a:t>TRONG BÀI VĂN MIÊU TẢ ĐỒ VẬT</a:t>
            </a:r>
          </a:p>
        </p:txBody>
      </p:sp>
      <p:sp>
        <p:nvSpPr>
          <p:cNvPr id="9" name="Rounded Rectangle 8"/>
          <p:cNvSpPr/>
          <p:nvPr/>
        </p:nvSpPr>
        <p:spPr>
          <a:xfrm>
            <a:off x="304800" y="3733800"/>
            <a:ext cx="1066800" cy="1143000"/>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n-US" sz="4000" b="1" dirty="0" err="1">
                <a:solidFill>
                  <a:srgbClr val="BC1604"/>
                </a:solidFill>
                <a:latin typeface="Times New Roman" pitchFamily="18" charset="0"/>
                <a:cs typeface="Times New Roman" pitchFamily="18" charset="0"/>
              </a:rPr>
              <a:t>Mở</a:t>
            </a:r>
            <a:r>
              <a:rPr lang="en-US" sz="4000" b="1" dirty="0">
                <a:solidFill>
                  <a:srgbClr val="BC1604"/>
                </a:solidFill>
                <a:latin typeface="Times New Roman" pitchFamily="18" charset="0"/>
                <a:cs typeface="Times New Roman" pitchFamily="18" charset="0"/>
              </a:rPr>
              <a:t> </a:t>
            </a:r>
            <a:r>
              <a:rPr lang="en-US" sz="4000" b="1" dirty="0" err="1">
                <a:solidFill>
                  <a:srgbClr val="BC1604"/>
                </a:solidFill>
                <a:latin typeface="Times New Roman" pitchFamily="18" charset="0"/>
                <a:cs typeface="Times New Roman" pitchFamily="18" charset="0"/>
              </a:rPr>
              <a:t>bài</a:t>
            </a:r>
            <a:endParaRPr lang="en-US" sz="4000" b="1" dirty="0">
              <a:solidFill>
                <a:srgbClr val="BC1604"/>
              </a:solidFill>
              <a:latin typeface="Times New Roman" pitchFamily="18" charset="0"/>
              <a:cs typeface="Times New Roman" pitchFamily="18" charset="0"/>
            </a:endParaRPr>
          </a:p>
        </p:txBody>
      </p:sp>
      <p:sp>
        <p:nvSpPr>
          <p:cNvPr id="16" name="Flowchart: Process 15"/>
          <p:cNvSpPr/>
          <p:nvPr/>
        </p:nvSpPr>
        <p:spPr>
          <a:xfrm>
            <a:off x="2057400" y="2743200"/>
            <a:ext cx="1143000" cy="1295400"/>
          </a:xfrm>
          <a:prstGeom prst="flowChartProcess">
            <a:avLst/>
          </a:prstGeom>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n-US" sz="3600" dirty="0" err="1">
                <a:solidFill>
                  <a:srgbClr val="FF0000"/>
                </a:solidFill>
                <a:latin typeface="Times New Roman" pitchFamily="18" charset="0"/>
                <a:cs typeface="Times New Roman" pitchFamily="18" charset="0"/>
              </a:rPr>
              <a:t>Trực</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tiếp</a:t>
            </a:r>
            <a:endParaRPr lang="en-US" sz="3600" dirty="0"/>
          </a:p>
        </p:txBody>
      </p:sp>
      <p:sp>
        <p:nvSpPr>
          <p:cNvPr id="17" name="Flowchart: Process 16"/>
          <p:cNvSpPr/>
          <p:nvPr/>
        </p:nvSpPr>
        <p:spPr>
          <a:xfrm>
            <a:off x="2057400" y="4572000"/>
            <a:ext cx="1143000" cy="1371600"/>
          </a:xfrm>
          <a:prstGeom prst="flowChartProcess">
            <a:avLst/>
          </a:prstGeom>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n-US" sz="3600" dirty="0" err="1">
                <a:solidFill>
                  <a:srgbClr val="FF0000"/>
                </a:solidFill>
                <a:latin typeface="Times New Roman" pitchFamily="18" charset="0"/>
                <a:cs typeface="Times New Roman" pitchFamily="18" charset="0"/>
              </a:rPr>
              <a:t>Gián</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tiếp</a:t>
            </a:r>
            <a:endParaRPr lang="en-US" sz="3600" dirty="0"/>
          </a:p>
        </p:txBody>
      </p:sp>
      <p:sp>
        <p:nvSpPr>
          <p:cNvPr id="20" name="Right Arrow 19"/>
          <p:cNvSpPr/>
          <p:nvPr/>
        </p:nvSpPr>
        <p:spPr>
          <a:xfrm flipV="1">
            <a:off x="3200400" y="3276600"/>
            <a:ext cx="563563" cy="254000"/>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 name="Right Arrow 20"/>
          <p:cNvSpPr/>
          <p:nvPr/>
        </p:nvSpPr>
        <p:spPr>
          <a:xfrm flipV="1">
            <a:off x="3200400" y="5181600"/>
            <a:ext cx="563563" cy="254000"/>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 name="Rectangle 21"/>
          <p:cNvSpPr/>
          <p:nvPr/>
        </p:nvSpPr>
        <p:spPr>
          <a:xfrm>
            <a:off x="3886200" y="2743200"/>
            <a:ext cx="1905000" cy="1219200"/>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fontAlgn="auto">
              <a:spcBef>
                <a:spcPts val="0"/>
              </a:spcBef>
              <a:spcAft>
                <a:spcPts val="0"/>
              </a:spcAft>
              <a:defRPr/>
            </a:pPr>
            <a:r>
              <a:rPr lang="en-US" sz="2400" dirty="0" err="1">
                <a:solidFill>
                  <a:srgbClr val="FF0000"/>
                </a:solidFill>
                <a:latin typeface="Times New Roman" pitchFamily="18" charset="0"/>
                <a:cs typeface="Times New Roman" pitchFamily="18" charset="0"/>
              </a:rPr>
              <a:t>Giới</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thiệu</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ngay</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đồ</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vật</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định</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tả</a:t>
            </a:r>
            <a:endParaRPr lang="en-US" sz="2400" dirty="0">
              <a:solidFill>
                <a:srgbClr val="FF0000"/>
              </a:solidFill>
              <a:latin typeface="Times New Roman" pitchFamily="18" charset="0"/>
              <a:cs typeface="Times New Roman" pitchFamily="18" charset="0"/>
            </a:endParaRPr>
          </a:p>
        </p:txBody>
      </p:sp>
      <p:sp>
        <p:nvSpPr>
          <p:cNvPr id="23" name="Rectangle 22"/>
          <p:cNvSpPr/>
          <p:nvPr/>
        </p:nvSpPr>
        <p:spPr>
          <a:xfrm>
            <a:off x="3886200" y="4267200"/>
            <a:ext cx="1905000" cy="2209800"/>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fontAlgn="auto">
              <a:spcBef>
                <a:spcPts val="0"/>
              </a:spcBef>
              <a:spcAft>
                <a:spcPts val="0"/>
              </a:spcAft>
              <a:defRPr/>
            </a:pPr>
            <a:r>
              <a:rPr lang="en-US" sz="2400" dirty="0" err="1">
                <a:solidFill>
                  <a:srgbClr val="FF0000"/>
                </a:solidFill>
                <a:latin typeface="Times New Roman" pitchFamily="18" charset="0"/>
                <a:cs typeface="Times New Roman" pitchFamily="18" charset="0"/>
              </a:rPr>
              <a:t>Nói</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chuyện</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khác</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có</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liên</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quan</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rồi</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dẫn</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vào</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giới</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thiệu</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đồ</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vật</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định</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tả</a:t>
            </a:r>
            <a:endParaRPr lang="en-US" sz="2400" dirty="0">
              <a:solidFill>
                <a:srgbClr val="FF0000"/>
              </a:solidFill>
              <a:latin typeface="Times New Roman" pitchFamily="18" charset="0"/>
              <a:cs typeface="Times New Roman" pitchFamily="18" charset="0"/>
            </a:endParaRPr>
          </a:p>
        </p:txBody>
      </p:sp>
      <p:sp>
        <p:nvSpPr>
          <p:cNvPr id="18445" name="TextBox 5"/>
          <p:cNvSpPr txBox="1">
            <a:spLocks noChangeArrowheads="1"/>
          </p:cNvSpPr>
          <p:nvPr/>
        </p:nvSpPr>
        <p:spPr bwMode="auto">
          <a:xfrm>
            <a:off x="3352800" y="604838"/>
            <a:ext cx="2352675" cy="461962"/>
          </a:xfrm>
          <a:prstGeom prst="rect">
            <a:avLst/>
          </a:prstGeom>
          <a:noFill/>
          <a:ln w="9525">
            <a:noFill/>
            <a:miter lim="800000"/>
            <a:headEnd/>
            <a:tailEnd/>
          </a:ln>
        </p:spPr>
        <p:txBody>
          <a:bodyPr>
            <a:spAutoFit/>
          </a:bodyPr>
          <a:lstStyle/>
          <a:p>
            <a:r>
              <a:rPr lang="en-US" sz="2400" b="1">
                <a:solidFill>
                  <a:srgbClr val="FF0000"/>
                </a:solidFill>
                <a:latin typeface="Times New Roman" pitchFamily="18" charset="0"/>
                <a:cs typeface="Times New Roman" pitchFamily="18" charset="0"/>
              </a:rPr>
              <a:t>TẬP LÀM VĂN</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ssolv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strips(upRight)">
                                      <p:cBhvr>
                                        <p:cTn id="12" dur="500"/>
                                        <p:tgtEl>
                                          <p:spTgt spid="19"/>
                                        </p:tgtEl>
                                      </p:cBhvr>
                                    </p:animEffect>
                                  </p:childTnLst>
                                </p:cTn>
                              </p:par>
                              <p:par>
                                <p:cTn id="13" presetID="18" presetClass="entr" presetSubtype="6"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strips(downRight)">
                                      <p:cBhvr>
                                        <p:cTn id="15" dur="500"/>
                                        <p:tgtEl>
                                          <p:spTgt spid="11"/>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grpId="0" nodeType="clickEffect">
                                  <p:stCondLst>
                                    <p:cond delay="0"/>
                                  </p:stCondLst>
                                  <p:childTnLst>
                                    <p:set>
                                      <p:cBhvr>
                                        <p:cTn id="19" dur="1" fill="hold">
                                          <p:stCondLst>
                                            <p:cond delay="0"/>
                                          </p:stCondLst>
                                        </p:cTn>
                                        <p:tgtEl>
                                          <p:spTgt spid="16"/>
                                        </p:tgtEl>
                                        <p:attrNameLst>
                                          <p:attrName>style.visibility</p:attrName>
                                        </p:attrNameLst>
                                      </p:cBhvr>
                                      <p:to>
                                        <p:strVal val="visible"/>
                                      </p:to>
                                    </p:set>
                                    <p:animEffect transition="in" filter="box(in)">
                                      <p:cBhvr>
                                        <p:cTn id="20" dur="500"/>
                                        <p:tgtEl>
                                          <p:spTgt spid="16"/>
                                        </p:tgtEl>
                                      </p:cBhvr>
                                    </p:animEffect>
                                  </p:childTnLst>
                                </p:cTn>
                              </p:par>
                            </p:childTnLst>
                          </p:cTn>
                        </p:par>
                        <p:par>
                          <p:cTn id="21" fill="hold">
                            <p:stCondLst>
                              <p:cond delay="500"/>
                            </p:stCondLst>
                            <p:childTnLst>
                              <p:par>
                                <p:cTn id="22" presetID="4" presetClass="entr" presetSubtype="16" fill="hold" grpId="0" nodeType="afterEffect">
                                  <p:stCondLst>
                                    <p:cond delay="0"/>
                                  </p:stCondLst>
                                  <p:childTnLst>
                                    <p:set>
                                      <p:cBhvr>
                                        <p:cTn id="23" dur="1" fill="hold">
                                          <p:stCondLst>
                                            <p:cond delay="0"/>
                                          </p:stCondLst>
                                        </p:cTn>
                                        <p:tgtEl>
                                          <p:spTgt spid="17"/>
                                        </p:tgtEl>
                                        <p:attrNameLst>
                                          <p:attrName>style.visibility</p:attrName>
                                        </p:attrNameLst>
                                      </p:cBhvr>
                                      <p:to>
                                        <p:strVal val="visible"/>
                                      </p:to>
                                    </p:set>
                                    <p:animEffect transition="in" filter="box(in)">
                                      <p:cBhvr>
                                        <p:cTn id="24" dur="500"/>
                                        <p:tgtEl>
                                          <p:spTgt spid="17"/>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6" fill="hold" grpId="0" nodeType="clickEffect">
                                  <p:stCondLst>
                                    <p:cond delay="0"/>
                                  </p:stCondLst>
                                  <p:childTnLst>
                                    <p:set>
                                      <p:cBhvr>
                                        <p:cTn id="28" dur="1" fill="hold">
                                          <p:stCondLst>
                                            <p:cond delay="0"/>
                                          </p:stCondLst>
                                        </p:cTn>
                                        <p:tgtEl>
                                          <p:spTgt spid="20"/>
                                        </p:tgtEl>
                                        <p:attrNameLst>
                                          <p:attrName>style.visibility</p:attrName>
                                        </p:attrNameLst>
                                      </p:cBhvr>
                                      <p:to>
                                        <p:strVal val="visible"/>
                                      </p:to>
                                    </p:set>
                                    <p:animEffect transition="in" filter="strips(downRight)">
                                      <p:cBhvr>
                                        <p:cTn id="29" dur="500"/>
                                        <p:tgtEl>
                                          <p:spTgt spid="20"/>
                                        </p:tgtEl>
                                      </p:cBhvr>
                                    </p:animEffect>
                                  </p:childTnLst>
                                </p:cTn>
                              </p:par>
                              <p:par>
                                <p:cTn id="30" presetID="18" presetClass="entr" presetSubtype="6" fill="hold" grpId="0" nodeType="withEffect">
                                  <p:stCondLst>
                                    <p:cond delay="0"/>
                                  </p:stCondLst>
                                  <p:childTnLst>
                                    <p:set>
                                      <p:cBhvr>
                                        <p:cTn id="31" dur="1" fill="hold">
                                          <p:stCondLst>
                                            <p:cond delay="0"/>
                                          </p:stCondLst>
                                        </p:cTn>
                                        <p:tgtEl>
                                          <p:spTgt spid="21"/>
                                        </p:tgtEl>
                                        <p:attrNameLst>
                                          <p:attrName>style.visibility</p:attrName>
                                        </p:attrNameLst>
                                      </p:cBhvr>
                                      <p:to>
                                        <p:strVal val="visible"/>
                                      </p:to>
                                    </p:set>
                                    <p:animEffect transition="in" filter="strips(downRight)">
                                      <p:cBhvr>
                                        <p:cTn id="32" dur="500"/>
                                        <p:tgtEl>
                                          <p:spTgt spid="21"/>
                                        </p:tgtEl>
                                      </p:cBhvr>
                                    </p:animEffect>
                                  </p:childTnLst>
                                </p:cTn>
                              </p:par>
                            </p:childTnLst>
                          </p:cTn>
                        </p:par>
                      </p:childTnLst>
                    </p:cTn>
                  </p:par>
                  <p:par>
                    <p:cTn id="33" fill="hold">
                      <p:stCondLst>
                        <p:cond delay="indefinite"/>
                      </p:stCondLst>
                      <p:childTnLst>
                        <p:par>
                          <p:cTn id="34" fill="hold">
                            <p:stCondLst>
                              <p:cond delay="0"/>
                            </p:stCondLst>
                            <p:childTnLst>
                              <p:par>
                                <p:cTn id="35" presetID="18" presetClass="entr" presetSubtype="6" fill="hold" grpId="0" nodeType="clickEffect">
                                  <p:stCondLst>
                                    <p:cond delay="0"/>
                                  </p:stCondLst>
                                  <p:childTnLst>
                                    <p:set>
                                      <p:cBhvr>
                                        <p:cTn id="36" dur="1" fill="hold">
                                          <p:stCondLst>
                                            <p:cond delay="0"/>
                                          </p:stCondLst>
                                        </p:cTn>
                                        <p:tgtEl>
                                          <p:spTgt spid="22"/>
                                        </p:tgtEl>
                                        <p:attrNameLst>
                                          <p:attrName>style.visibility</p:attrName>
                                        </p:attrNameLst>
                                      </p:cBhvr>
                                      <p:to>
                                        <p:strVal val="visible"/>
                                      </p:to>
                                    </p:set>
                                    <p:animEffect transition="in" filter="strips(downRight)">
                                      <p:cBhvr>
                                        <p:cTn id="37" dur="500"/>
                                        <p:tgtEl>
                                          <p:spTgt spid="22"/>
                                        </p:tgtEl>
                                      </p:cBhvr>
                                    </p:animEffect>
                                  </p:childTnLst>
                                </p:cTn>
                              </p:par>
                            </p:childTnLst>
                          </p:cTn>
                        </p:par>
                      </p:childTnLst>
                    </p:cTn>
                  </p:par>
                  <p:par>
                    <p:cTn id="38" fill="hold">
                      <p:stCondLst>
                        <p:cond delay="indefinite"/>
                      </p:stCondLst>
                      <p:childTnLst>
                        <p:par>
                          <p:cTn id="39" fill="hold">
                            <p:stCondLst>
                              <p:cond delay="0"/>
                            </p:stCondLst>
                            <p:childTnLst>
                              <p:par>
                                <p:cTn id="40" presetID="18" presetClass="entr" presetSubtype="6" fill="hold" grpId="0" nodeType="clickEffect">
                                  <p:stCondLst>
                                    <p:cond delay="0"/>
                                  </p:stCondLst>
                                  <p:childTnLst>
                                    <p:set>
                                      <p:cBhvr>
                                        <p:cTn id="41" dur="1" fill="hold">
                                          <p:stCondLst>
                                            <p:cond delay="0"/>
                                          </p:stCondLst>
                                        </p:cTn>
                                        <p:tgtEl>
                                          <p:spTgt spid="23"/>
                                        </p:tgtEl>
                                        <p:attrNameLst>
                                          <p:attrName>style.visibility</p:attrName>
                                        </p:attrNameLst>
                                      </p:cBhvr>
                                      <p:to>
                                        <p:strVal val="visible"/>
                                      </p:to>
                                    </p:set>
                                    <p:animEffect transition="in" filter="strips(downRight)">
                                      <p:cBhvr>
                                        <p:cTn id="42"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9" grpId="0" animBg="1"/>
      <p:bldP spid="9" grpId="0" animBg="1"/>
      <p:bldP spid="16" grpId="0" animBg="1"/>
      <p:bldP spid="17" grpId="0" animBg="1"/>
      <p:bldP spid="20" grpId="0" animBg="1"/>
      <p:bldP spid="21" grpId="0" animBg="1"/>
      <p:bldP spid="22" grpId="0" animBg="1"/>
      <p:bldP spid="23"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VIOLETID" val="11320026"/>
  <p:tag name="VIOLETTITLE" val="LUYỆN TẬP XÂY DỰNG BÀI VĂN TẢ ĐỒ VẬT"/>
  <p:tag name="VIOLETLESSON" val="35"/>
  <p:tag name="VIOLETCATID" val="8048924"/>
  <p:tag name="VIOLETSUBJECT" val="Tập làm văn 4"/>
  <p:tag name="VIOLETAUTHORID" val="3706058"/>
  <p:tag name="VIOLETAUTHORNAME" val="Nguyễn Thị Hòa B"/>
  <p:tag name="VIOLETAUTHORAVATAR" val="no_avatarf.jpg"/>
  <p:tag name="VIOLETAUTHORADDRESS" val="Trường Tiểu học Trịnh Thị Liền - Quảng Nam"/>
  <p:tag name="VIOLETAUTHORHOMEPAGE" val="http://violet.vn/hoab75"/>
  <p:tag name="VIOLETDATE" val="2014-05-03 18:58:04"/>
  <p:tag name="VIOLETHIT" val="318"/>
  <p:tag name="VIOLETLIKE" val="0"/>
  <p:tag name="MMPROD_NEXTUNIQUEID" val="10012"/>
  <p:tag name="MMPROD_UIDATA" val="&lt;database version=&quot;7.0&quot;&gt;&lt;object type=&quot;1&quot; unique_id=&quot;10001&quot;&gt;&lt;object type=&quot;2&quot; unique_id=&quot;10315&quot;&gt;&lt;object type=&quot;3&quot; unique_id=&quot;10317&quot;&gt;&lt;property id=&quot;20148&quot; value=&quot;5&quot;/&gt;&lt;property id=&quot;20300&quot; value=&quot;Slide 2&quot;/&gt;&lt;property id=&quot;20307&quot; value=&quot;264&quot;/&gt;&lt;/object&gt;&lt;object type=&quot;3&quot; unique_id=&quot;10318&quot;&gt;&lt;property id=&quot;20148&quot; value=&quot;5&quot;/&gt;&lt;property id=&quot;20300&quot; value=&quot;Slide 3&quot;/&gt;&lt;property id=&quot;20307&quot; value=&quot;267&quot;/&gt;&lt;/object&gt;&lt;object type=&quot;3&quot; unique_id=&quot;10319&quot;&gt;&lt;property id=&quot;20148&quot; value=&quot;5&quot;/&gt;&lt;property id=&quot;20300&quot; value=&quot;Slide 4&quot;/&gt;&lt;property id=&quot;20307&quot; value=&quot;270&quot;/&gt;&lt;/object&gt;&lt;object type=&quot;3&quot; unique_id=&quot;10320&quot;&gt;&lt;property id=&quot;20148&quot; value=&quot;5&quot;/&gt;&lt;property id=&quot;20300&quot; value=&quot;Slide 5&quot;/&gt;&lt;property id=&quot;20307&quot; value=&quot;261&quot;/&gt;&lt;/object&gt;&lt;object type=&quot;3&quot; unique_id=&quot;10321&quot;&gt;&lt;property id=&quot;20148&quot; value=&quot;5&quot;/&gt;&lt;property id=&quot;20300&quot; value=&quot;Slide 6&quot;/&gt;&lt;property id=&quot;20307&quot; value=&quot;266&quot;/&gt;&lt;/object&gt;&lt;object type=&quot;3&quot; unique_id=&quot;10322&quot;&gt;&lt;property id=&quot;20148&quot; value=&quot;5&quot;/&gt;&lt;property id=&quot;20300&quot; value=&quot;Slide 7&quot;/&gt;&lt;property id=&quot;20307&quot; value=&quot;275&quot;/&gt;&lt;/object&gt;&lt;object type=&quot;3&quot; unique_id=&quot;10323&quot;&gt;&lt;property id=&quot;20148&quot; value=&quot;5&quot;/&gt;&lt;property id=&quot;20300&quot; value=&quot;Slide 8&quot;/&gt;&lt;property id=&quot;20307&quot; value=&quot;274&quot;/&gt;&lt;/object&gt;&lt;object type=&quot;3&quot; unique_id=&quot;10324&quot;&gt;&lt;property id=&quot;20148&quot; value=&quot;5&quot;/&gt;&lt;property id=&quot;20300&quot; value=&quot;Slide 9&quot;/&gt;&lt;property id=&quot;20307&quot; value=&quot;262&quot;/&gt;&lt;/object&gt;&lt;object type=&quot;3&quot; unique_id=&quot;10325&quot;&gt;&lt;property id=&quot;20148&quot; value=&quot;5&quot;/&gt;&lt;property id=&quot;20300&quot; value=&quot;Slide 10&quot;/&gt;&lt;property id=&quot;20307&quot; value=&quot;268&quot;/&gt;&lt;/object&gt;&lt;object type=&quot;3&quot; unique_id=&quot;10326&quot;&gt;&lt;property id=&quot;20148&quot; value=&quot;5&quot;/&gt;&lt;property id=&quot;20300&quot; value=&quot;Slide 11&quot;/&gt;&lt;property id=&quot;20307&quot; value=&quot;269&quot;/&gt;&lt;/object&gt;&lt;object type=&quot;3&quot; unique_id=&quot;10328&quot;&gt;&lt;property id=&quot;20148&quot; value=&quot;5&quot;/&gt;&lt;property id=&quot;20300&quot; value=&quot;Slide 12&quot;/&gt;&lt;property id=&quot;20307&quot; value=&quot;272&quot;/&gt;&lt;/object&gt;&lt;object type=&quot;3&quot; unique_id=&quot;10329&quot;&gt;&lt;property id=&quot;20148&quot; value=&quot;5&quot;/&gt;&lt;property id=&quot;20300&quot; value=&quot;Slide 13&quot;/&gt;&lt;property id=&quot;20307&quot; value=&quot;273&quot;/&gt;&lt;/object&gt;&lt;object type=&quot;3&quot; unique_id=&quot;10362&quot;&gt;&lt;property id=&quot;20148&quot; value=&quot;5&quot;/&gt;&lt;property id=&quot;20300&quot; value=&quot;Slide 1&quot;/&gt;&lt;property id=&quot;20307&quot; value=&quot;276&quot;/&gt;&lt;/object&gt;&lt;/object&gt;&lt;object type=&quot;8&quot; unique_id=&quot;10345&quot;&gt;&lt;/object&gt;&lt;/object&gt;&lt;/database&gt;"/>
  <p:tag name="SECTOMILLISECCONVERTED" val="1"/>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Trek</Template>
  <TotalTime>603</TotalTime>
  <Words>924</Words>
  <Application>Microsoft Office PowerPoint</Application>
  <PresentationFormat>On-screen Show (4:3)</PresentationFormat>
  <Paragraphs>100</Paragraphs>
  <Slides>13</Slides>
  <Notes>0</Notes>
  <HiddenSlides>0</HiddenSlides>
  <MMClips>1</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Trek</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HELLO</dc:creator>
  <cp:lastModifiedBy>AutoBVT</cp:lastModifiedBy>
  <cp:revision>75</cp:revision>
  <dcterms:created xsi:type="dcterms:W3CDTF">2011-12-18T15:53:07Z</dcterms:created>
  <dcterms:modified xsi:type="dcterms:W3CDTF">2017-01-19T08:23:16Z</dcterms:modified>
</cp:coreProperties>
</file>